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handoutMasterIdLst>
    <p:handoutMasterId r:id="rId49"/>
  </p:handoutMasterIdLst>
  <p:sldIdLst>
    <p:sldId id="257" r:id="rId2"/>
    <p:sldId id="258" r:id="rId3"/>
    <p:sldId id="259" r:id="rId4"/>
    <p:sldId id="265" r:id="rId5"/>
    <p:sldId id="261" r:id="rId6"/>
    <p:sldId id="264" r:id="rId7"/>
    <p:sldId id="274" r:id="rId8"/>
    <p:sldId id="266" r:id="rId9"/>
    <p:sldId id="276" r:id="rId10"/>
    <p:sldId id="275" r:id="rId11"/>
    <p:sldId id="267" r:id="rId12"/>
    <p:sldId id="268" r:id="rId13"/>
    <p:sldId id="269" r:id="rId14"/>
    <p:sldId id="270" r:id="rId15"/>
    <p:sldId id="271" r:id="rId16"/>
    <p:sldId id="272" r:id="rId17"/>
    <p:sldId id="277" r:id="rId18"/>
    <p:sldId id="280" r:id="rId19"/>
    <p:sldId id="31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10" r:id="rId40"/>
    <p:sldId id="302" r:id="rId41"/>
    <p:sldId id="303" r:id="rId42"/>
    <p:sldId id="304" r:id="rId43"/>
    <p:sldId id="305" r:id="rId44"/>
    <p:sldId id="306" r:id="rId45"/>
    <p:sldId id="307" r:id="rId46"/>
    <p:sldId id="312" r:id="rId4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s, Jill" initials="H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121" d="100"/>
          <a:sy n="121" d="100"/>
        </p:scale>
        <p:origin x="135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1C2CCE49-CD51-4750-8E2A-060193942EBA}" type="datetimeFigureOut">
              <a:rPr lang="en-US" smtClean="0"/>
              <a:t>3/28/2017</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EEB19575-5494-4E7A-8324-967C558590DB}" type="slidenum">
              <a:rPr lang="en-US" smtClean="0"/>
              <a:t>‹#›</a:t>
            </a:fld>
            <a:endParaRPr lang="en-US"/>
          </a:p>
        </p:txBody>
      </p:sp>
    </p:spTree>
    <p:extLst>
      <p:ext uri="{BB962C8B-B14F-4D97-AF65-F5344CB8AC3E}">
        <p14:creationId xmlns:p14="http://schemas.microsoft.com/office/powerpoint/2010/main" val="288542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FC6A9C6F-0466-42FD-A3FD-AE39C2C90D19}" type="datetimeFigureOut">
              <a:rPr lang="en-US" smtClean="0"/>
              <a:t>3/28/2017</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06CC321F-EA78-43BB-8D6E-3EC799231B2F}" type="slidenum">
              <a:rPr lang="en-US" smtClean="0"/>
              <a:t>‹#›</a:t>
            </a:fld>
            <a:endParaRPr lang="en-US"/>
          </a:p>
        </p:txBody>
      </p:sp>
    </p:spTree>
    <p:extLst>
      <p:ext uri="{BB962C8B-B14F-4D97-AF65-F5344CB8AC3E}">
        <p14:creationId xmlns:p14="http://schemas.microsoft.com/office/powerpoint/2010/main" val="3431061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B28A1BD-0304-473E-9B94-B901FCF62E34}" type="slidenum">
              <a:rPr lang="en-US" smtClean="0"/>
              <a:t>16</a:t>
            </a:fld>
            <a:endParaRPr lang="en-US"/>
          </a:p>
        </p:txBody>
      </p:sp>
    </p:spTree>
    <p:extLst>
      <p:ext uri="{BB962C8B-B14F-4D97-AF65-F5344CB8AC3E}">
        <p14:creationId xmlns:p14="http://schemas.microsoft.com/office/powerpoint/2010/main" val="3515559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a:prstGeom prst="rect">
            <a:avLst/>
          </a:prstGeo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362200" y="4267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spTree>
    <p:extLst>
      <p:ext uri="{BB962C8B-B14F-4D97-AF65-F5344CB8AC3E}">
        <p14:creationId xmlns:p14="http://schemas.microsoft.com/office/powerpoint/2010/main" val="164322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t>3/28/2017</a:t>
            </a:fld>
            <a:endParaRPr lang="en-US"/>
          </a:p>
        </p:txBody>
      </p:sp>
      <p:sp>
        <p:nvSpPr>
          <p:cNvPr id="5" name="Footer Placeholder 4"/>
          <p:cNvSpPr>
            <a:spLocks noGrp="1"/>
          </p:cNvSpPr>
          <p:nvPr>
            <p:ph type="ftr" sz="quarter" idx="11"/>
          </p:nvPr>
        </p:nvSpPr>
        <p:spPr>
          <a:xfrm>
            <a:off x="6274324" y="62484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194775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t>3/28/2017</a:t>
            </a:fld>
            <a:endParaRPr lang="en-US"/>
          </a:p>
        </p:txBody>
      </p:sp>
      <p:sp>
        <p:nvSpPr>
          <p:cNvPr id="5" name="Footer Placeholder 4"/>
          <p:cNvSpPr>
            <a:spLocks noGrp="1"/>
          </p:cNvSpPr>
          <p:nvPr>
            <p:ph type="ftr" sz="quarter" idx="11"/>
          </p:nvPr>
        </p:nvSpPr>
        <p:spPr>
          <a:xfrm>
            <a:off x="5791200" y="63246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2973520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
        <p:nvSpPr>
          <p:cNvPr id="7" name="TextBox 6"/>
          <p:cNvSpPr txBox="1"/>
          <p:nvPr/>
        </p:nvSpPr>
        <p:spPr>
          <a:xfrm>
            <a:off x="304800" y="1676400"/>
            <a:ext cx="8534400" cy="646331"/>
          </a:xfrm>
          <a:prstGeom prst="rect">
            <a:avLst/>
          </a:prstGeom>
          <a:noFill/>
        </p:spPr>
        <p:txBody>
          <a:bodyPr wrap="square" rtlCol="0">
            <a:spAutoFit/>
          </a:bodyPr>
          <a:lstStyle/>
          <a:p>
            <a:pPr algn="ctr"/>
            <a:r>
              <a:rPr lang="en-US" sz="3600" dirty="0" smtClean="0">
                <a:latin typeface="Georgia" panose="02040502050405020303" pitchFamily="18" charset="0"/>
              </a:rPr>
              <a:t>Title</a:t>
            </a:r>
            <a:endParaRPr lang="en-US" sz="3600" dirty="0">
              <a:latin typeface="Georgia" panose="02040502050405020303" pitchFamily="18" charset="0"/>
            </a:endParaRPr>
          </a:p>
        </p:txBody>
      </p:sp>
      <p:sp>
        <p:nvSpPr>
          <p:cNvPr id="5" name="TextBox 4"/>
          <p:cNvSpPr txBox="1"/>
          <p:nvPr userDrawn="1"/>
        </p:nvSpPr>
        <p:spPr>
          <a:xfrm>
            <a:off x="304800" y="1676400"/>
            <a:ext cx="8534400" cy="646331"/>
          </a:xfrm>
          <a:prstGeom prst="rect">
            <a:avLst/>
          </a:prstGeom>
          <a:noFill/>
        </p:spPr>
        <p:txBody>
          <a:bodyPr wrap="square" rtlCol="0">
            <a:spAutoFit/>
          </a:bodyPr>
          <a:lstStyle/>
          <a:p>
            <a:pPr algn="ctr"/>
            <a:r>
              <a:rPr lang="en-US" sz="3600" dirty="0" smtClean="0">
                <a:latin typeface="Georgia" panose="02040502050405020303" pitchFamily="18" charset="0"/>
              </a:rPr>
              <a:t>Title</a:t>
            </a:r>
            <a:endParaRPr lang="en-US" sz="3600" dirty="0">
              <a:latin typeface="Georgia" panose="02040502050405020303" pitchFamily="18" charset="0"/>
            </a:endParaRPr>
          </a:p>
        </p:txBody>
      </p:sp>
    </p:spTree>
    <p:extLst>
      <p:ext uri="{BB962C8B-B14F-4D97-AF65-F5344CB8AC3E}">
        <p14:creationId xmlns:p14="http://schemas.microsoft.com/office/powerpoint/2010/main" val="3499305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260445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
        <p:nvSpPr>
          <p:cNvPr id="7" name="TextBox 6"/>
          <p:cNvSpPr txBox="1"/>
          <p:nvPr userDrawn="1"/>
        </p:nvSpPr>
        <p:spPr>
          <a:xfrm>
            <a:off x="304800" y="1676400"/>
            <a:ext cx="8534400" cy="646331"/>
          </a:xfrm>
          <a:prstGeom prst="rect">
            <a:avLst/>
          </a:prstGeom>
          <a:noFill/>
        </p:spPr>
        <p:txBody>
          <a:bodyPr wrap="square" rtlCol="0">
            <a:spAutoFit/>
          </a:bodyPr>
          <a:lstStyle/>
          <a:p>
            <a:pPr algn="ctr"/>
            <a:r>
              <a:rPr lang="en-US" sz="3600" dirty="0" smtClean="0">
                <a:latin typeface="Georgia" panose="02040502050405020303" pitchFamily="18" charset="0"/>
              </a:rPr>
              <a:t>Title</a:t>
            </a:r>
            <a:endParaRPr lang="en-US" sz="3600" dirty="0">
              <a:latin typeface="Georgia" panose="02040502050405020303" pitchFamily="18" charset="0"/>
            </a:endParaRPr>
          </a:p>
        </p:txBody>
      </p:sp>
    </p:spTree>
    <p:extLst>
      <p:ext uri="{BB962C8B-B14F-4D97-AF65-F5344CB8AC3E}">
        <p14:creationId xmlns:p14="http://schemas.microsoft.com/office/powerpoint/2010/main" val="3499305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26044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pPr/>
              <a:t>‹#›</a:t>
            </a:fld>
            <a:endParaRPr lang="en-US" dirty="0"/>
          </a:p>
        </p:txBody>
      </p:sp>
      <p:sp>
        <p:nvSpPr>
          <p:cNvPr id="10" name="Title 1"/>
          <p:cNvSpPr>
            <a:spLocks noGrp="1"/>
          </p:cNvSpPr>
          <p:nvPr>
            <p:ph type="title"/>
          </p:nvPr>
        </p:nvSpPr>
        <p:spPr>
          <a:xfrm>
            <a:off x="457200" y="1447800"/>
            <a:ext cx="8229600" cy="1143000"/>
          </a:xfrm>
          <a:prstGeom prst="rect">
            <a:avLst/>
          </a:prstGeom>
        </p:spPr>
        <p:txBody>
          <a:bodyPr/>
          <a:lstStyle>
            <a:lvl1pPr>
              <a:defRPr>
                <a:latin typeface="Georgia" panose="02040502050405020303"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9930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409172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a:prstGeom prst="rect">
            <a:avLst/>
          </a:prstGeom>
        </p:spPr>
        <p:txBody>
          <a:bodyPr/>
          <a:lstStyle>
            <a:lvl1pPr>
              <a:defRPr>
                <a:latin typeface="Georgia" panose="02040502050405020303"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76344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26044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168350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24" y="5689091"/>
            <a:ext cx="8980476" cy="940309"/>
          </a:xfrm>
          <a:prstGeom prst="rect">
            <a:avLst/>
          </a:prstGeom>
        </p:spPr>
      </p:pic>
    </p:spTree>
    <p:extLst>
      <p:ext uri="{BB962C8B-B14F-4D97-AF65-F5344CB8AC3E}">
        <p14:creationId xmlns:p14="http://schemas.microsoft.com/office/powerpoint/2010/main" val="99434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400800"/>
            <a:ext cx="2133600" cy="365125"/>
          </a:xfrm>
          <a:prstGeom prst="rect">
            <a:avLst/>
          </a:prstGeom>
        </p:spPr>
        <p:txBody>
          <a:bodyPr/>
          <a:lstStyle/>
          <a:p>
            <a:fld id="{7E8E89C7-9362-4786-84E7-EA5297A7E2C2}" type="datetimeFigureOut">
              <a:rPr lang="en-US" smtClean="0"/>
              <a:t>3/28/2017</a:t>
            </a:fld>
            <a:endParaRPr lang="en-US"/>
          </a:p>
        </p:txBody>
      </p:sp>
      <p:sp>
        <p:nvSpPr>
          <p:cNvPr id="6" name="Footer Placeholder 5"/>
          <p:cNvSpPr>
            <a:spLocks noGrp="1"/>
          </p:cNvSpPr>
          <p:nvPr>
            <p:ph type="ftr" sz="quarter" idx="11"/>
          </p:nvPr>
        </p:nvSpPr>
        <p:spPr>
          <a:xfrm>
            <a:off x="6093643" y="6318643"/>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1283491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t>3/28/2017</a:t>
            </a:fld>
            <a:endParaRPr lang="en-US"/>
          </a:p>
        </p:txBody>
      </p:sp>
      <p:sp>
        <p:nvSpPr>
          <p:cNvPr id="6" name="Footer Placeholder 5"/>
          <p:cNvSpPr>
            <a:spLocks noGrp="1"/>
          </p:cNvSpPr>
          <p:nvPr>
            <p:ph type="ftr" sz="quarter" idx="11"/>
          </p:nvPr>
        </p:nvSpPr>
        <p:spPr>
          <a:xfrm>
            <a:off x="6172200" y="64008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105633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733800" y="64008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pPr/>
              <a:t>‹#›</a:t>
            </a:fld>
            <a:endParaRPr lang="en-US" dirty="0"/>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12" name="Pictur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spTree>
    <p:extLst>
      <p:ext uri="{BB962C8B-B14F-4D97-AF65-F5344CB8AC3E}">
        <p14:creationId xmlns:p14="http://schemas.microsoft.com/office/powerpoint/2010/main" val="11870857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50" r:id="rId14"/>
    <p:sldLayoutId id="214748365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osepideasthatwork.org/federal-resources-stakeholders/disproportionality-and-equit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significantdisproportionalityrule@ed.gov"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0"/>
            <a:ext cx="7772400" cy="1470025"/>
          </a:xfrm>
        </p:spPr>
        <p:txBody>
          <a:bodyPr/>
          <a:lstStyle/>
          <a:p>
            <a:r>
              <a:rPr lang="en-US" dirty="0"/>
              <a:t>Equity in IDEA: </a:t>
            </a:r>
            <a:r>
              <a:rPr lang="en-US" dirty="0" smtClean="0"/>
              <a:t/>
            </a:r>
            <a:br>
              <a:rPr lang="en-US" dirty="0" smtClean="0"/>
            </a:br>
            <a:r>
              <a:rPr lang="en-US" dirty="0" smtClean="0"/>
              <a:t>Contents of the Final Rule</a:t>
            </a:r>
            <a:br>
              <a:rPr lang="en-US" dirty="0" smtClean="0"/>
            </a:br>
            <a:r>
              <a:rPr lang="en-US" sz="2000" dirty="0" smtClean="0"/>
              <a:t/>
            </a:r>
            <a:br>
              <a:rPr lang="en-US" sz="2000" dirty="0" smtClean="0"/>
            </a:br>
            <a:r>
              <a:rPr lang="en-US" sz="2000" dirty="0"/>
              <a:t/>
            </a:r>
            <a:br>
              <a:rPr lang="en-US" sz="2000" dirty="0"/>
            </a:br>
            <a:r>
              <a:rPr lang="en-US" sz="2000" dirty="0" smtClean="0"/>
              <a:t>Presenters: Ruth Ryder, Michael Gross, Richelle Davis</a:t>
            </a:r>
            <a:endParaRPr lang="en-US" sz="2000" dirty="0"/>
          </a:p>
        </p:txBody>
      </p:sp>
    </p:spTree>
    <p:extLst>
      <p:ext uri="{BB962C8B-B14F-4D97-AF65-F5344CB8AC3E}">
        <p14:creationId xmlns:p14="http://schemas.microsoft.com/office/powerpoint/2010/main" val="2649030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lstStyle/>
          <a:p>
            <a:r>
              <a:rPr lang="en-US" sz="3200" b="1" dirty="0" smtClean="0"/>
              <a:t>Effective Dates</a:t>
            </a:r>
            <a:endParaRPr lang="en-US" sz="3200" b="1" dirty="0"/>
          </a:p>
        </p:txBody>
      </p:sp>
      <p:sp>
        <p:nvSpPr>
          <p:cNvPr id="4" name="Slide Number Placeholder 3"/>
          <p:cNvSpPr>
            <a:spLocks noGrp="1"/>
          </p:cNvSpPr>
          <p:nvPr>
            <p:ph type="sldNum" sz="quarter" idx="12"/>
          </p:nvPr>
        </p:nvSpPr>
        <p:spPr/>
        <p:txBody>
          <a:bodyPr/>
          <a:lstStyle/>
          <a:p>
            <a:fld id="{27C47874-B600-4593-85D3-9D67C78C2D44}" type="slidenum">
              <a:rPr lang="en-US" smtClean="0"/>
              <a:t>10</a:t>
            </a:fld>
            <a:endParaRPr lang="en-US"/>
          </a:p>
        </p:txBody>
      </p:sp>
      <p:sp>
        <p:nvSpPr>
          <p:cNvPr id="5" name="Content Placeholder 4"/>
          <p:cNvSpPr>
            <a:spLocks noGrp="1"/>
          </p:cNvSpPr>
          <p:nvPr>
            <p:ph sz="quarter" idx="1"/>
          </p:nvPr>
        </p:nvSpPr>
        <p:spPr>
          <a:xfrm>
            <a:off x="533400" y="2362200"/>
            <a:ext cx="8229600" cy="4038600"/>
          </a:xfrm>
        </p:spPr>
        <p:txBody>
          <a:bodyPr>
            <a:normAutofit/>
          </a:bodyPr>
          <a:lstStyle/>
          <a:p>
            <a:r>
              <a:rPr lang="en-US" dirty="0" smtClean="0"/>
              <a:t>Final rule is effective 30 days from publication in the Federal Register BUT</a:t>
            </a:r>
          </a:p>
          <a:p>
            <a:r>
              <a:rPr lang="en-US" dirty="0" smtClean="0"/>
              <a:t>States have 18 months to prepare, work with their State Advisory Panel and make decisions </a:t>
            </a:r>
            <a:r>
              <a:rPr lang="en-US" dirty="0"/>
              <a:t>regarding their </a:t>
            </a:r>
            <a:r>
              <a:rPr lang="en-US" dirty="0" smtClean="0"/>
              <a:t>methodology</a:t>
            </a:r>
          </a:p>
          <a:p>
            <a:r>
              <a:rPr lang="en-US" dirty="0"/>
              <a:t>States must </a:t>
            </a:r>
            <a:r>
              <a:rPr lang="en-US" dirty="0" smtClean="0"/>
              <a:t>comply by </a:t>
            </a:r>
            <a:r>
              <a:rPr lang="en-US" b="1" u="sng" dirty="0"/>
              <a:t>July 1, 2018</a:t>
            </a:r>
            <a:r>
              <a:rPr lang="en-US" dirty="0" smtClean="0"/>
              <a:t>.</a:t>
            </a:r>
            <a:endParaRPr lang="en-US" dirty="0"/>
          </a:p>
        </p:txBody>
      </p:sp>
    </p:spTree>
    <p:extLst>
      <p:ext uri="{BB962C8B-B14F-4D97-AF65-F5344CB8AC3E}">
        <p14:creationId xmlns:p14="http://schemas.microsoft.com/office/powerpoint/2010/main" val="484908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0"/>
            <a:ext cx="8229600" cy="1143000"/>
          </a:xfrm>
        </p:spPr>
        <p:txBody>
          <a:bodyPr/>
          <a:lstStyle/>
          <a:p>
            <a:r>
              <a:rPr lang="en-US" sz="3200" b="1" dirty="0" smtClean="0"/>
              <a:t>Methodology</a:t>
            </a:r>
            <a:endParaRPr lang="en-US" sz="3200" b="1" dirty="0"/>
          </a:p>
        </p:txBody>
      </p:sp>
      <p:sp>
        <p:nvSpPr>
          <p:cNvPr id="8" name="Content Placeholder 7"/>
          <p:cNvSpPr>
            <a:spLocks noGrp="1"/>
          </p:cNvSpPr>
          <p:nvPr>
            <p:ph sz="quarter" idx="1"/>
          </p:nvPr>
        </p:nvSpPr>
        <p:spPr>
          <a:xfrm>
            <a:off x="457200" y="2286000"/>
            <a:ext cx="8351520" cy="4267200"/>
          </a:xfrm>
        </p:spPr>
        <p:txBody>
          <a:bodyPr>
            <a:normAutofit fontScale="92500"/>
          </a:bodyPr>
          <a:lstStyle/>
          <a:p>
            <a:pPr marL="0" indent="0">
              <a:buNone/>
            </a:pPr>
            <a:r>
              <a:rPr lang="en-US" dirty="0" smtClean="0"/>
              <a:t>Statute requires States to annually collect and examine data to determine whether significant disproportionality based on race or ethnicity is occurring in the State  and LEAs of the State with respect to:</a:t>
            </a:r>
          </a:p>
          <a:p>
            <a:r>
              <a:rPr lang="en-US" sz="2400" dirty="0" smtClean="0"/>
              <a:t>Identification of children as children with disabilities, including identification as children with particular impairments</a:t>
            </a:r>
          </a:p>
          <a:p>
            <a:r>
              <a:rPr lang="en-US" sz="2400" dirty="0" smtClean="0"/>
              <a:t>Placement of children in particular educational settings; and</a:t>
            </a:r>
          </a:p>
          <a:p>
            <a:r>
              <a:rPr lang="en-US" sz="2400" dirty="0" smtClean="0"/>
              <a:t>Incidence, duration, and type of disciplinary actions, including suspensions and expulsions</a:t>
            </a:r>
          </a:p>
        </p:txBody>
      </p:sp>
      <p:sp>
        <p:nvSpPr>
          <p:cNvPr id="3" name="Slide Number Placeholder 2"/>
          <p:cNvSpPr>
            <a:spLocks noGrp="1"/>
          </p:cNvSpPr>
          <p:nvPr>
            <p:ph type="sldNum" sz="quarter" idx="12"/>
          </p:nvPr>
        </p:nvSpPr>
        <p:spPr/>
        <p:txBody>
          <a:bodyPr/>
          <a:lstStyle/>
          <a:p>
            <a:fld id="{27C47874-B600-4593-85D3-9D67C78C2D44}" type="slidenum">
              <a:rPr lang="en-US" smtClean="0"/>
              <a:t>11</a:t>
            </a:fld>
            <a:endParaRPr lang="en-US"/>
          </a:p>
        </p:txBody>
      </p:sp>
    </p:spTree>
    <p:extLst>
      <p:ext uri="{BB962C8B-B14F-4D97-AF65-F5344CB8AC3E}">
        <p14:creationId xmlns:p14="http://schemas.microsoft.com/office/powerpoint/2010/main" val="1398838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1" dirty="0" smtClean="0"/>
              <a:t>Methodology</a:t>
            </a:r>
            <a:endParaRPr lang="en-US" sz="3200" b="1" dirty="0"/>
          </a:p>
        </p:txBody>
      </p:sp>
      <p:sp>
        <p:nvSpPr>
          <p:cNvPr id="8" name="Content Placeholder 7"/>
          <p:cNvSpPr>
            <a:spLocks noGrp="1"/>
          </p:cNvSpPr>
          <p:nvPr>
            <p:ph sz="quarter" idx="1"/>
          </p:nvPr>
        </p:nvSpPr>
        <p:spPr>
          <a:xfrm>
            <a:off x="533400" y="2025523"/>
            <a:ext cx="8305800" cy="4797552"/>
          </a:xfrm>
        </p:spPr>
        <p:txBody>
          <a:bodyPr>
            <a:normAutofit/>
          </a:bodyPr>
          <a:lstStyle/>
          <a:p>
            <a:pPr marL="0" indent="0">
              <a:buNone/>
            </a:pPr>
            <a:r>
              <a:rPr lang="en-US" dirty="0" smtClean="0"/>
              <a:t>Final rule requires States to use a standard methodology  to determine if there is significant disproportionality</a:t>
            </a:r>
            <a:r>
              <a:rPr lang="en-US" dirty="0"/>
              <a:t> </a:t>
            </a:r>
            <a:r>
              <a:rPr lang="en-US" dirty="0" smtClean="0"/>
              <a:t>by examining data using a risk ratio or alternate risk ratio analysis.  </a:t>
            </a:r>
            <a:endParaRPr lang="en-US" b="1" dirty="0"/>
          </a:p>
          <a:p>
            <a:pPr marL="0" indent="0">
              <a:buNone/>
            </a:pPr>
            <a:r>
              <a:rPr lang="en-US" dirty="0" smtClean="0"/>
              <a:t>As part of the standard methodology, States must develop, based </a:t>
            </a:r>
            <a:r>
              <a:rPr lang="en-US" dirty="0"/>
              <a:t>on advice from stakeholders (including State Advisory Panels</a:t>
            </a:r>
            <a:r>
              <a:rPr lang="en-US" dirty="0" smtClean="0"/>
              <a:t>)</a:t>
            </a:r>
            <a:r>
              <a:rPr lang="en-US" b="1" dirty="0" smtClean="0"/>
              <a:t>:</a:t>
            </a:r>
            <a:endParaRPr lang="en-US" sz="3000" b="1" dirty="0" smtClean="0"/>
          </a:p>
          <a:p>
            <a:pPr marL="1206500" indent="-460375"/>
            <a:r>
              <a:rPr lang="en-US" sz="2600" dirty="0" smtClean="0">
                <a:solidFill>
                  <a:schemeClr val="tx1"/>
                </a:solidFill>
              </a:rPr>
              <a:t>a reasonable risk ratio threshold, </a:t>
            </a:r>
          </a:p>
          <a:p>
            <a:pPr marL="1206500" indent="-460375"/>
            <a:r>
              <a:rPr lang="en-US" sz="2600" dirty="0" smtClean="0">
                <a:solidFill>
                  <a:schemeClr val="tx1"/>
                </a:solidFill>
              </a:rPr>
              <a:t>a reasonable minimum cell size</a:t>
            </a:r>
          </a:p>
          <a:p>
            <a:pPr marL="1206500" indent="-460375"/>
            <a:r>
              <a:rPr lang="en-US" sz="2600" dirty="0" smtClean="0">
                <a:solidFill>
                  <a:schemeClr val="tx1"/>
                </a:solidFill>
              </a:rPr>
              <a:t>a reasonable minimum n-size</a:t>
            </a:r>
          </a:p>
        </p:txBody>
      </p:sp>
      <p:sp>
        <p:nvSpPr>
          <p:cNvPr id="3" name="Slide Number Placeholder 2"/>
          <p:cNvSpPr>
            <a:spLocks noGrp="1"/>
          </p:cNvSpPr>
          <p:nvPr>
            <p:ph type="sldNum" sz="quarter" idx="12"/>
          </p:nvPr>
        </p:nvSpPr>
        <p:spPr/>
        <p:txBody>
          <a:bodyPr/>
          <a:lstStyle/>
          <a:p>
            <a:fld id="{27C47874-B600-4593-85D3-9D67C78C2D44}" type="slidenum">
              <a:rPr lang="en-US" smtClean="0"/>
              <a:t>12</a:t>
            </a:fld>
            <a:endParaRPr lang="en-US"/>
          </a:p>
        </p:txBody>
      </p:sp>
    </p:spTree>
    <p:extLst>
      <p:ext uri="{BB962C8B-B14F-4D97-AF65-F5344CB8AC3E}">
        <p14:creationId xmlns:p14="http://schemas.microsoft.com/office/powerpoint/2010/main" val="3371952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2514600"/>
            <a:ext cx="8026687" cy="4572000"/>
          </a:xfrm>
        </p:spPr>
        <p:txBody>
          <a:bodyPr>
            <a:normAutofit/>
          </a:bodyPr>
          <a:lstStyle/>
          <a:p>
            <a:pPr marL="0" indent="0">
              <a:buNone/>
            </a:pPr>
            <a:r>
              <a:rPr lang="en-US" dirty="0" smtClean="0"/>
              <a:t>The final regulations establish a rebuttable presumption that a minimum </a:t>
            </a:r>
            <a:r>
              <a:rPr lang="en-US" u="sng" dirty="0" smtClean="0"/>
              <a:t>cell size </a:t>
            </a:r>
            <a:r>
              <a:rPr lang="en-US" dirty="0" smtClean="0"/>
              <a:t>(numerator or racial/ethnic group being analyzed) of no greater than 10 and a minimum </a:t>
            </a:r>
            <a:r>
              <a:rPr lang="en-US" u="sng" dirty="0" smtClean="0"/>
              <a:t>n-</a:t>
            </a:r>
            <a:r>
              <a:rPr lang="en-US" u="sng" dirty="0"/>
              <a:t>s</a:t>
            </a:r>
            <a:r>
              <a:rPr lang="en-US" u="sng" dirty="0" smtClean="0"/>
              <a:t>ize </a:t>
            </a:r>
            <a:r>
              <a:rPr lang="en-US" dirty="0" smtClean="0"/>
              <a:t>(denominator or comparison group) of no greater than 30 are reasonable</a:t>
            </a:r>
            <a:endParaRPr lang="en-US" dirty="0"/>
          </a:p>
        </p:txBody>
      </p:sp>
      <p:sp>
        <p:nvSpPr>
          <p:cNvPr id="5" name="Slide Number Placeholder 4"/>
          <p:cNvSpPr>
            <a:spLocks noGrp="1"/>
          </p:cNvSpPr>
          <p:nvPr>
            <p:ph type="sldNum" sz="quarter" idx="12"/>
          </p:nvPr>
        </p:nvSpPr>
        <p:spPr/>
        <p:txBody>
          <a:bodyPr/>
          <a:lstStyle/>
          <a:p>
            <a:fld id="{27C47874-B600-4593-85D3-9D67C78C2D44}" type="slidenum">
              <a:rPr lang="en-US" smtClean="0"/>
              <a:t>13</a:t>
            </a:fld>
            <a:endParaRPr lang="en-US"/>
          </a:p>
        </p:txBody>
      </p:sp>
      <p:sp>
        <p:nvSpPr>
          <p:cNvPr id="4" name="Title 3"/>
          <p:cNvSpPr>
            <a:spLocks noGrp="1"/>
          </p:cNvSpPr>
          <p:nvPr>
            <p:ph type="title"/>
          </p:nvPr>
        </p:nvSpPr>
        <p:spPr>
          <a:xfrm>
            <a:off x="381000" y="1600200"/>
            <a:ext cx="8229600" cy="1143000"/>
          </a:xfrm>
        </p:spPr>
        <p:txBody>
          <a:bodyPr/>
          <a:lstStyle/>
          <a:p>
            <a:r>
              <a:rPr lang="en-US" sz="3200" b="1" dirty="0" smtClean="0"/>
              <a:t>Rebuttable Presumption</a:t>
            </a:r>
            <a:endParaRPr lang="en-US" sz="3200" b="1" dirty="0"/>
          </a:p>
        </p:txBody>
      </p:sp>
    </p:spTree>
    <p:extLst>
      <p:ext uri="{BB962C8B-B14F-4D97-AF65-F5344CB8AC3E}">
        <p14:creationId xmlns:p14="http://schemas.microsoft.com/office/powerpoint/2010/main" val="1928821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534400" cy="758952"/>
          </a:xfrm>
        </p:spPr>
        <p:txBody>
          <a:bodyPr>
            <a:normAutofit fontScale="90000"/>
          </a:bodyPr>
          <a:lstStyle/>
          <a:p>
            <a:r>
              <a:rPr lang="en-US" sz="3600" b="1" dirty="0"/>
              <a:t>Standard Methodology Flexibilities </a:t>
            </a:r>
            <a:r>
              <a:rPr lang="en-US" dirty="0" smtClean="0"/>
              <a:t/>
            </a:r>
            <a:br>
              <a:rPr lang="en-US" dirty="0" smtClean="0"/>
            </a:br>
            <a:endParaRPr lang="en-US" dirty="0"/>
          </a:p>
        </p:txBody>
      </p:sp>
      <p:sp>
        <p:nvSpPr>
          <p:cNvPr id="3" name="Content Placeholder 2"/>
          <p:cNvSpPr>
            <a:spLocks noGrp="1"/>
          </p:cNvSpPr>
          <p:nvPr>
            <p:ph sz="quarter" idx="1"/>
          </p:nvPr>
        </p:nvSpPr>
        <p:spPr>
          <a:xfrm>
            <a:off x="304800" y="2438400"/>
            <a:ext cx="8685835" cy="4572000"/>
          </a:xfrm>
        </p:spPr>
        <p:txBody>
          <a:bodyPr>
            <a:normAutofit/>
          </a:bodyPr>
          <a:lstStyle/>
          <a:p>
            <a:pPr marL="0" indent="0">
              <a:buNone/>
            </a:pPr>
            <a:r>
              <a:rPr lang="en-US" b="1" dirty="0" smtClean="0"/>
              <a:t>States have the flexibility to: </a:t>
            </a:r>
          </a:p>
          <a:p>
            <a:r>
              <a:rPr lang="en-US" u="sng" dirty="0" smtClean="0"/>
              <a:t>Consecutive Years</a:t>
            </a:r>
            <a:r>
              <a:rPr lang="en-US" dirty="0" smtClean="0"/>
              <a:t>:  Use up to 3 years of data to identify an LEA with significant disproportionality</a:t>
            </a:r>
          </a:p>
          <a:p>
            <a:pPr marL="0" indent="0">
              <a:buNone/>
            </a:pPr>
            <a:endParaRPr lang="en-US" dirty="0" smtClean="0"/>
          </a:p>
          <a:p>
            <a:r>
              <a:rPr lang="en-US" u="sng" dirty="0" smtClean="0"/>
              <a:t>Reasonable Progress</a:t>
            </a:r>
            <a:r>
              <a:rPr lang="en-US" dirty="0" smtClean="0"/>
              <a:t>:  </a:t>
            </a:r>
            <a:r>
              <a:rPr lang="en-US" u="sng" dirty="0" smtClean="0"/>
              <a:t>Not</a:t>
            </a:r>
            <a:r>
              <a:rPr lang="en-US" dirty="0" smtClean="0"/>
              <a:t> identify LEAs if they are demonstrating reasonable progress in lowering the applicable risk ratios in each of the two prior consecutive years</a:t>
            </a:r>
            <a:endParaRPr lang="en-US" dirty="0"/>
          </a:p>
        </p:txBody>
      </p:sp>
      <p:sp>
        <p:nvSpPr>
          <p:cNvPr id="5" name="Slide Number Placeholder 4"/>
          <p:cNvSpPr>
            <a:spLocks noGrp="1"/>
          </p:cNvSpPr>
          <p:nvPr>
            <p:ph type="sldNum" sz="quarter" idx="12"/>
          </p:nvPr>
        </p:nvSpPr>
        <p:spPr/>
        <p:txBody>
          <a:bodyPr/>
          <a:lstStyle/>
          <a:p>
            <a:fld id="{27C47874-B600-4593-85D3-9D67C78C2D44}" type="slidenum">
              <a:rPr lang="en-US" smtClean="0"/>
              <a:t>14</a:t>
            </a:fld>
            <a:endParaRPr lang="en-US"/>
          </a:p>
        </p:txBody>
      </p:sp>
    </p:spTree>
    <p:extLst>
      <p:ext uri="{BB962C8B-B14F-4D97-AF65-F5344CB8AC3E}">
        <p14:creationId xmlns:p14="http://schemas.microsoft.com/office/powerpoint/2010/main" val="1063457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Review and Revision of </a:t>
            </a:r>
            <a:br>
              <a:rPr lang="en-US" sz="3200" b="1" dirty="0" smtClean="0"/>
            </a:br>
            <a:r>
              <a:rPr lang="en-US" sz="3200" b="1" dirty="0" smtClean="0"/>
              <a:t>Policies and Procedures</a:t>
            </a:r>
            <a:endParaRPr lang="en-US" sz="3200" b="1" dirty="0"/>
          </a:p>
        </p:txBody>
      </p:sp>
      <p:sp>
        <p:nvSpPr>
          <p:cNvPr id="3" name="Content Placeholder 2"/>
          <p:cNvSpPr>
            <a:spLocks noGrp="1"/>
          </p:cNvSpPr>
          <p:nvPr>
            <p:ph sz="quarter" idx="1"/>
          </p:nvPr>
        </p:nvSpPr>
        <p:spPr/>
        <p:txBody>
          <a:bodyPr>
            <a:normAutofit/>
          </a:bodyPr>
          <a:lstStyle/>
          <a:p>
            <a:pPr marL="0" indent="0">
              <a:buNone/>
            </a:pPr>
            <a:r>
              <a:rPr lang="en-US" b="1" dirty="0" smtClean="0"/>
              <a:t>A </a:t>
            </a:r>
            <a:r>
              <a:rPr lang="en-US" b="1" u="sng" dirty="0" smtClean="0"/>
              <a:t>State</a:t>
            </a:r>
            <a:r>
              <a:rPr lang="en-US" b="1" dirty="0" smtClean="0"/>
              <a:t> is required to:</a:t>
            </a:r>
          </a:p>
          <a:p>
            <a:r>
              <a:rPr lang="en-US" dirty="0"/>
              <a:t>P</a:t>
            </a:r>
            <a:r>
              <a:rPr lang="en-US" dirty="0" smtClean="0"/>
              <a:t>rovide </a:t>
            </a:r>
            <a:r>
              <a:rPr lang="en-US" dirty="0"/>
              <a:t>for the review </a:t>
            </a:r>
            <a:r>
              <a:rPr lang="en-US" dirty="0" smtClean="0"/>
              <a:t>of policies, practices, and procedures to ensure they comply with the IDEA</a:t>
            </a:r>
            <a:endParaRPr lang="en-US" dirty="0"/>
          </a:p>
          <a:p>
            <a:pPr marL="0" indent="0">
              <a:buNone/>
            </a:pPr>
            <a:endParaRPr lang="en-US" b="1" dirty="0" smtClean="0"/>
          </a:p>
          <a:p>
            <a:pPr marL="0" indent="0">
              <a:buNone/>
            </a:pPr>
            <a:r>
              <a:rPr lang="en-US" b="1" u="sng" dirty="0" smtClean="0"/>
              <a:t>LEAs</a:t>
            </a:r>
            <a:r>
              <a:rPr lang="en-US" b="1" dirty="0" smtClean="0"/>
              <a:t> are required to:</a:t>
            </a:r>
          </a:p>
          <a:p>
            <a:r>
              <a:rPr lang="en-US" dirty="0" smtClean="0"/>
              <a:t>Publicly </a:t>
            </a:r>
            <a:r>
              <a:rPr lang="en-US" dirty="0"/>
              <a:t>report on revisions consistent with </a:t>
            </a:r>
            <a:r>
              <a:rPr lang="en-US" dirty="0" smtClean="0"/>
              <a:t>Family Education Rights and Privacy Act (FERPA)</a:t>
            </a:r>
            <a:endParaRPr lang="en-US" dirty="0"/>
          </a:p>
          <a:p>
            <a:pPr marL="0" indent="0">
              <a:buNone/>
            </a:pPr>
            <a:endParaRPr lang="en-US" b="1" dirty="0" smtClean="0">
              <a:solidFill>
                <a:schemeClr val="accent4"/>
              </a:solidFill>
            </a:endParaRPr>
          </a:p>
          <a:p>
            <a:endParaRPr lang="en-US" dirty="0"/>
          </a:p>
        </p:txBody>
      </p:sp>
      <p:sp>
        <p:nvSpPr>
          <p:cNvPr id="5" name="Slide Number Placeholder 4"/>
          <p:cNvSpPr>
            <a:spLocks noGrp="1"/>
          </p:cNvSpPr>
          <p:nvPr>
            <p:ph type="sldNum" sz="quarter" idx="12"/>
          </p:nvPr>
        </p:nvSpPr>
        <p:spPr/>
        <p:txBody>
          <a:bodyPr/>
          <a:lstStyle/>
          <a:p>
            <a:fld id="{27C47874-B600-4593-85D3-9D67C78C2D44}" type="slidenum">
              <a:rPr lang="en-US" smtClean="0"/>
              <a:t>15</a:t>
            </a:fld>
            <a:endParaRPr lang="en-US"/>
          </a:p>
        </p:txBody>
      </p:sp>
    </p:spTree>
    <p:extLst>
      <p:ext uri="{BB962C8B-B14F-4D97-AF65-F5344CB8AC3E}">
        <p14:creationId xmlns:p14="http://schemas.microsoft.com/office/powerpoint/2010/main" val="2976919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Comprehensive CEIS  </a:t>
            </a:r>
            <a:endParaRPr lang="en-US" sz="3200" b="1" dirty="0"/>
          </a:p>
        </p:txBody>
      </p:sp>
      <p:sp>
        <p:nvSpPr>
          <p:cNvPr id="3" name="Content Placeholder 2"/>
          <p:cNvSpPr>
            <a:spLocks noGrp="1"/>
          </p:cNvSpPr>
          <p:nvPr>
            <p:ph sz="quarter" idx="1"/>
          </p:nvPr>
        </p:nvSpPr>
        <p:spPr>
          <a:xfrm>
            <a:off x="457200" y="2209800"/>
            <a:ext cx="8534400" cy="3611563"/>
          </a:xfrm>
        </p:spPr>
        <p:txBody>
          <a:bodyPr>
            <a:normAutofit fontScale="92500"/>
          </a:bodyPr>
          <a:lstStyle/>
          <a:p>
            <a:pPr marL="0" indent="0">
              <a:buNone/>
            </a:pPr>
            <a:r>
              <a:rPr lang="en-US" sz="3000" b="1" dirty="0" smtClean="0"/>
              <a:t>LEAs </a:t>
            </a:r>
            <a:r>
              <a:rPr lang="en-US" sz="3000" b="1" dirty="0"/>
              <a:t>identified with </a:t>
            </a:r>
            <a:r>
              <a:rPr lang="en-US" sz="3000" b="1" dirty="0" smtClean="0"/>
              <a:t>significant disproportionality:</a:t>
            </a:r>
          </a:p>
          <a:p>
            <a:r>
              <a:rPr lang="en-US" sz="3000" dirty="0" smtClean="0"/>
              <a:t>Are allowed to </a:t>
            </a:r>
            <a:r>
              <a:rPr lang="en-US" sz="3000" dirty="0"/>
              <a:t>use </a:t>
            </a:r>
            <a:r>
              <a:rPr lang="en-US" sz="3000" dirty="0" smtClean="0"/>
              <a:t>comprehensive </a:t>
            </a:r>
            <a:r>
              <a:rPr lang="en-US" sz="3000" dirty="0"/>
              <a:t>CEIS to serve students, ages 3 through grade 12, </a:t>
            </a:r>
            <a:r>
              <a:rPr lang="en-US" sz="3000" u="sng" dirty="0"/>
              <a:t>with and without </a:t>
            </a:r>
            <a:r>
              <a:rPr lang="en-US" sz="3000" u="sng" dirty="0" smtClean="0"/>
              <a:t>disabilities</a:t>
            </a:r>
          </a:p>
          <a:p>
            <a:pPr marL="0" indent="0">
              <a:buNone/>
            </a:pPr>
            <a:endParaRPr lang="en-US" sz="3000" dirty="0"/>
          </a:p>
          <a:p>
            <a:r>
              <a:rPr lang="en-US" sz="3000" dirty="0" smtClean="0"/>
              <a:t>Are required to </a:t>
            </a:r>
            <a:r>
              <a:rPr lang="en-US" sz="3000" dirty="0"/>
              <a:t>identify and address the factors </a:t>
            </a:r>
            <a:r>
              <a:rPr lang="en-US" sz="3000" dirty="0" smtClean="0"/>
              <a:t>that may contribute </a:t>
            </a:r>
            <a:r>
              <a:rPr lang="en-US" sz="3000" dirty="0"/>
              <a:t>to the significant </a:t>
            </a:r>
            <a:r>
              <a:rPr lang="en-US" sz="3000" dirty="0" smtClean="0"/>
              <a:t>disproportionality</a:t>
            </a:r>
            <a:endParaRPr lang="en-US" sz="3000" dirty="0"/>
          </a:p>
          <a:p>
            <a:pPr marL="0" indent="0">
              <a:buNone/>
            </a:pPr>
            <a:endParaRPr lang="en-US" sz="2600" b="1" dirty="0">
              <a:solidFill>
                <a:schemeClr val="accent4"/>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fld id="{27C47874-B600-4593-85D3-9D67C78C2D44}" type="slidenum">
              <a:rPr lang="en-US" smtClean="0"/>
              <a:t>16</a:t>
            </a:fld>
            <a:endParaRPr lang="en-US"/>
          </a:p>
        </p:txBody>
      </p:sp>
    </p:spTree>
    <p:extLst>
      <p:ext uri="{BB962C8B-B14F-4D97-AF65-F5344CB8AC3E}">
        <p14:creationId xmlns:p14="http://schemas.microsoft.com/office/powerpoint/2010/main" val="2138247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992563"/>
          </a:xfrm>
        </p:spPr>
        <p:txBody>
          <a:bodyPr>
            <a:normAutofit lnSpcReduction="10000"/>
          </a:bodyPr>
          <a:lstStyle/>
          <a:p>
            <a:r>
              <a:rPr lang="en-US" dirty="0"/>
              <a:t>OSEP will support implementation of the new requirements set forth by the Equity in IDEA final rule by: </a:t>
            </a:r>
          </a:p>
          <a:p>
            <a:pPr lvl="1"/>
            <a:r>
              <a:rPr lang="en-US" dirty="0"/>
              <a:t>Providing technical assistance and developing guidance to support States as they </a:t>
            </a:r>
            <a:r>
              <a:rPr lang="en-US" dirty="0" smtClean="0"/>
              <a:t>prepare </a:t>
            </a:r>
            <a:r>
              <a:rPr lang="en-US" dirty="0"/>
              <a:t>to implement the new requirements, see </a:t>
            </a:r>
            <a:r>
              <a:rPr lang="en-US" u="sng" dirty="0">
                <a:hlinkClick r:id="rId2"/>
              </a:rPr>
              <a:t>https://www.osepideasthatwork.org/federal-resources-stakeholders/disproportionality-and-equity</a:t>
            </a:r>
            <a:r>
              <a:rPr lang="en-US" dirty="0"/>
              <a:t>  </a:t>
            </a:r>
          </a:p>
          <a:p>
            <a:pPr lvl="1"/>
            <a:r>
              <a:rPr lang="en-US" dirty="0"/>
              <a:t>Working with TA Centers such as the IDEA Data Center to support data analysis and implementation</a:t>
            </a:r>
          </a:p>
          <a:p>
            <a:endParaRPr lang="en-US" dirty="0"/>
          </a:p>
        </p:txBody>
      </p:sp>
      <p:sp>
        <p:nvSpPr>
          <p:cNvPr id="3" name="Title 2"/>
          <p:cNvSpPr>
            <a:spLocks noGrp="1"/>
          </p:cNvSpPr>
          <p:nvPr>
            <p:ph type="title"/>
          </p:nvPr>
        </p:nvSpPr>
        <p:spPr/>
        <p:txBody>
          <a:bodyPr/>
          <a:lstStyle/>
          <a:p>
            <a:r>
              <a:rPr lang="en-US" sz="3200" b="1" dirty="0" smtClean="0"/>
              <a:t>Implementation</a:t>
            </a:r>
            <a:endParaRPr lang="en-US" sz="3200" b="1" dirty="0"/>
          </a:p>
        </p:txBody>
      </p:sp>
    </p:spTree>
    <p:extLst>
      <p:ext uri="{BB962C8B-B14F-4D97-AF65-F5344CB8AC3E}">
        <p14:creationId xmlns:p14="http://schemas.microsoft.com/office/powerpoint/2010/main" val="1402846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t>Part III</a:t>
            </a:r>
            <a:br>
              <a:rPr lang="en-US" b="1" dirty="0" smtClean="0"/>
            </a:br>
            <a:r>
              <a:rPr lang="en-US" b="1" dirty="0"/>
              <a:t/>
            </a:r>
            <a:br>
              <a:rPr lang="en-US" b="1" dirty="0"/>
            </a:br>
            <a:r>
              <a:rPr lang="en-US" b="1" dirty="0" smtClean="0"/>
              <a:t>STANDARD METHODOLOGY</a:t>
            </a:r>
            <a:endParaRPr lang="en-US" b="1" dirty="0"/>
          </a:p>
        </p:txBody>
      </p:sp>
    </p:spTree>
    <p:extLst>
      <p:ext uri="{BB962C8B-B14F-4D97-AF65-F5344CB8AC3E}">
        <p14:creationId xmlns:p14="http://schemas.microsoft.com/office/powerpoint/2010/main" val="3109880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Definitions </a:t>
            </a:r>
            <a:r>
              <a:rPr lang="en-US" sz="4000" b="1" dirty="0"/>
              <a:t>M</a:t>
            </a:r>
            <a:r>
              <a:rPr lang="en-US" sz="4000" b="1" dirty="0" smtClean="0"/>
              <a:t>ade Easy</a:t>
            </a:r>
            <a:endParaRPr lang="en-US" sz="4000" b="1" dirty="0"/>
          </a:p>
        </p:txBody>
      </p:sp>
      <p:sp>
        <p:nvSpPr>
          <p:cNvPr id="3" name="Content Placeholder 2"/>
          <p:cNvSpPr>
            <a:spLocks noGrp="1"/>
          </p:cNvSpPr>
          <p:nvPr>
            <p:ph idx="1"/>
          </p:nvPr>
        </p:nvSpPr>
        <p:spPr/>
        <p:txBody>
          <a:bodyPr>
            <a:normAutofit fontScale="77500" lnSpcReduction="20000"/>
          </a:bodyPr>
          <a:lstStyle/>
          <a:p>
            <a:r>
              <a:rPr lang="en-US" b="1" dirty="0" smtClean="0"/>
              <a:t>Risk(risk index): </a:t>
            </a:r>
            <a:r>
              <a:rPr lang="en-US" dirty="0" smtClean="0"/>
              <a:t>Risk tells us how likely a certain outcome is (i.e. being identified as having a disability)</a:t>
            </a:r>
          </a:p>
          <a:p>
            <a:r>
              <a:rPr lang="en-US" b="1" dirty="0" smtClean="0"/>
              <a:t>Comparison group: </a:t>
            </a:r>
            <a:r>
              <a:rPr lang="en-US" dirty="0" smtClean="0"/>
              <a:t>All other races</a:t>
            </a:r>
          </a:p>
          <a:p>
            <a:r>
              <a:rPr lang="en-US" b="1" dirty="0" smtClean="0"/>
              <a:t>Risk ratio: </a:t>
            </a:r>
            <a:r>
              <a:rPr lang="en-US" dirty="0"/>
              <a:t>The risk ratio tells us how the risk for one racial/ethnic group compares to the risk for a comparison </a:t>
            </a:r>
            <a:r>
              <a:rPr lang="en-US" dirty="0" smtClean="0"/>
              <a:t>group </a:t>
            </a:r>
          </a:p>
          <a:p>
            <a:r>
              <a:rPr lang="en-US" b="1" dirty="0" smtClean="0"/>
              <a:t>Minimum cell size: </a:t>
            </a:r>
            <a:r>
              <a:rPr lang="en-US" dirty="0"/>
              <a:t>R</a:t>
            </a:r>
            <a:r>
              <a:rPr lang="en-US" dirty="0" smtClean="0"/>
              <a:t>isk numerator</a:t>
            </a:r>
          </a:p>
          <a:p>
            <a:r>
              <a:rPr lang="en-US" b="1" dirty="0" smtClean="0"/>
              <a:t>Minimum n-size: </a:t>
            </a:r>
            <a:r>
              <a:rPr lang="en-US" dirty="0" smtClean="0"/>
              <a:t>Risk denominator</a:t>
            </a:r>
            <a:r>
              <a:rPr lang="en-US" b="1" dirty="0"/>
              <a:t> </a:t>
            </a:r>
            <a:endParaRPr lang="en-US" b="1" dirty="0" smtClean="0"/>
          </a:p>
          <a:p>
            <a:r>
              <a:rPr lang="en-US" b="1" dirty="0" smtClean="0"/>
              <a:t>Alternate </a:t>
            </a:r>
            <a:r>
              <a:rPr lang="en-US" b="1" dirty="0"/>
              <a:t>risk ratio: </a:t>
            </a:r>
            <a:r>
              <a:rPr lang="en-US" dirty="0"/>
              <a:t>Uses the district level risk for racial/ethnic group in the numerator and the state level risk for the comparison group. Used if the comparison group does not meet the minimum cell or </a:t>
            </a:r>
            <a:r>
              <a:rPr lang="en-US" dirty="0" smtClean="0"/>
              <a:t>n-size</a:t>
            </a:r>
            <a:endParaRPr lang="en-US" dirty="0"/>
          </a:p>
        </p:txBody>
      </p:sp>
    </p:spTree>
    <p:extLst>
      <p:ext uri="{BB962C8B-B14F-4D97-AF65-F5344CB8AC3E}">
        <p14:creationId xmlns:p14="http://schemas.microsoft.com/office/powerpoint/2010/main" val="1658889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Agenda</a:t>
            </a:r>
            <a:endParaRPr lang="en-US" sz="3200" b="1" dirty="0"/>
          </a:p>
        </p:txBody>
      </p:sp>
      <p:sp>
        <p:nvSpPr>
          <p:cNvPr id="3" name="Content Placeholder 2"/>
          <p:cNvSpPr>
            <a:spLocks noGrp="1"/>
          </p:cNvSpPr>
          <p:nvPr>
            <p:ph sz="quarter" idx="1"/>
          </p:nvPr>
        </p:nvSpPr>
        <p:spPr>
          <a:xfrm>
            <a:off x="381000" y="2133600"/>
            <a:ext cx="8503920" cy="4797552"/>
          </a:xfrm>
        </p:spPr>
        <p:txBody>
          <a:bodyPr>
            <a:noAutofit/>
          </a:bodyPr>
          <a:lstStyle/>
          <a:p>
            <a:pPr marL="1033463" indent="-1033463">
              <a:buNone/>
            </a:pPr>
            <a:r>
              <a:rPr lang="en-US" sz="2200" b="1" dirty="0" smtClean="0"/>
              <a:t>Part I 	Significant Disproportionality</a:t>
            </a:r>
          </a:p>
          <a:p>
            <a:pPr marL="1033463" indent="-1033463">
              <a:buNone/>
            </a:pPr>
            <a:endParaRPr lang="en-US" sz="2100" dirty="0"/>
          </a:p>
          <a:p>
            <a:pPr marL="1033463" indent="-1033463">
              <a:buNone/>
            </a:pPr>
            <a:r>
              <a:rPr lang="en-US" sz="2200" b="1" dirty="0" smtClean="0"/>
              <a:t>Part II </a:t>
            </a:r>
            <a:r>
              <a:rPr lang="en-US" sz="2200" b="1" dirty="0"/>
              <a:t>	</a:t>
            </a:r>
            <a:r>
              <a:rPr lang="en-US" sz="2200" b="1" dirty="0" smtClean="0"/>
              <a:t>Equity in IDEA Final Rule Overview</a:t>
            </a:r>
          </a:p>
          <a:p>
            <a:pPr marL="1033463" indent="-1033463">
              <a:buNone/>
            </a:pPr>
            <a:endParaRPr lang="en-US" sz="2200" b="1" dirty="0"/>
          </a:p>
          <a:p>
            <a:pPr marL="1033463" indent="-1033463">
              <a:buNone/>
            </a:pPr>
            <a:r>
              <a:rPr lang="en-US" sz="2200" b="1" dirty="0" smtClean="0"/>
              <a:t>Part III	Standard Methodology </a:t>
            </a:r>
          </a:p>
          <a:p>
            <a:pPr marL="1033463" indent="-1033463">
              <a:buNone/>
            </a:pPr>
            <a:endParaRPr lang="en-US" sz="2200" b="1" dirty="0" smtClean="0"/>
          </a:p>
          <a:p>
            <a:pPr marL="1033463" indent="-1033463">
              <a:buNone/>
            </a:pPr>
            <a:r>
              <a:rPr lang="en-US" sz="2200" b="1" dirty="0" smtClean="0"/>
              <a:t>Part IV 	Data Reporting</a:t>
            </a:r>
          </a:p>
          <a:p>
            <a:pPr marL="1033463" indent="-1033463">
              <a:buNone/>
            </a:pPr>
            <a:endParaRPr lang="en-US" sz="2200" b="1" dirty="0"/>
          </a:p>
          <a:p>
            <a:pPr marL="1033463" indent="-1033463">
              <a:buNone/>
            </a:pPr>
            <a:r>
              <a:rPr lang="en-US" sz="2200" b="1" dirty="0" smtClean="0"/>
              <a:t>Part V 	Questions</a:t>
            </a:r>
            <a:endParaRPr lang="en-US" sz="2200" b="1" dirty="0"/>
          </a:p>
        </p:txBody>
      </p:sp>
      <p:sp>
        <p:nvSpPr>
          <p:cNvPr id="5" name="Slide Number Placeholder 4"/>
          <p:cNvSpPr>
            <a:spLocks noGrp="1"/>
          </p:cNvSpPr>
          <p:nvPr>
            <p:ph type="sldNum" sz="quarter" idx="12"/>
          </p:nvPr>
        </p:nvSpPr>
        <p:spPr/>
        <p:txBody>
          <a:bodyPr/>
          <a:lstStyle/>
          <a:p>
            <a:fld id="{27C47874-B600-4593-85D3-9D67C78C2D44}" type="slidenum">
              <a:rPr lang="en-US" smtClean="0"/>
              <a:t>2</a:t>
            </a:fld>
            <a:endParaRPr lang="en-US"/>
          </a:p>
        </p:txBody>
      </p:sp>
    </p:spTree>
    <p:extLst>
      <p:ext uri="{BB962C8B-B14F-4D97-AF65-F5344CB8AC3E}">
        <p14:creationId xmlns:p14="http://schemas.microsoft.com/office/powerpoint/2010/main" val="398749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lstStyle/>
          <a:p>
            <a:pPr marL="0" indent="0" algn="ctr">
              <a:buNone/>
            </a:pPr>
            <a:r>
              <a:rPr lang="en-US" dirty="0" smtClean="0"/>
              <a:t>RISK</a:t>
            </a:r>
          </a:p>
          <a:p>
            <a:pPr marL="0" indent="0" algn="ctr">
              <a:buNone/>
            </a:pPr>
            <a:r>
              <a:rPr lang="en-US" dirty="0" smtClean="0"/>
              <a:t>A proportion expressing likelihood.</a:t>
            </a:r>
          </a:p>
          <a:p>
            <a:pPr marL="0" indent="0">
              <a:buNone/>
            </a:pPr>
            <a:endParaRPr lang="en-US" sz="1800" dirty="0" smtClean="0"/>
          </a:p>
          <a:p>
            <a:pPr marL="0" indent="0">
              <a:buNone/>
            </a:pPr>
            <a:r>
              <a:rPr lang="en-US" sz="2000" dirty="0" smtClean="0"/>
              <a:t>Example:</a:t>
            </a:r>
            <a:endParaRPr lang="en-US" dirty="0" smtClean="0"/>
          </a:p>
          <a:p>
            <a:pPr marL="0" indent="0" algn="ctr">
              <a:buNone/>
            </a:pPr>
            <a:r>
              <a:rPr lang="en-US" sz="2000" dirty="0" smtClean="0"/>
              <a:t>40 Hispanic children identified</a:t>
            </a:r>
          </a:p>
          <a:p>
            <a:pPr marL="0" indent="0" algn="ctr">
              <a:buNone/>
            </a:pPr>
            <a:endParaRPr lang="en-US" sz="2000" dirty="0" smtClean="0"/>
          </a:p>
          <a:p>
            <a:pPr marL="0" indent="0" algn="ctr">
              <a:buNone/>
            </a:pPr>
            <a:r>
              <a:rPr lang="en-US" sz="2000" dirty="0" smtClean="0"/>
              <a:t>200 total Hispanic children in LEA</a:t>
            </a:r>
          </a:p>
          <a:p>
            <a:pPr marL="0" indent="0">
              <a:buNone/>
            </a:pPr>
            <a:endParaRPr lang="en-US" sz="2000" dirty="0" smtClean="0"/>
          </a:p>
          <a:p>
            <a:pPr marL="0" indent="0">
              <a:buNone/>
            </a:pPr>
            <a:r>
              <a:rPr lang="en-US" sz="2000" dirty="0" smtClean="0"/>
              <a:t>Risk of Hispanic child identified as child with disability = 40/200 or 20%.</a:t>
            </a:r>
          </a:p>
        </p:txBody>
      </p:sp>
      <p:cxnSp>
        <p:nvCxnSpPr>
          <p:cNvPr id="5" name="Straight Connector 4"/>
          <p:cNvCxnSpPr/>
          <p:nvPr/>
        </p:nvCxnSpPr>
        <p:spPr>
          <a:xfrm>
            <a:off x="2209800" y="4953000"/>
            <a:ext cx="487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94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RISK RATIO</a:t>
            </a:r>
          </a:p>
          <a:p>
            <a:pPr marL="0" indent="0" algn="ctr">
              <a:buNone/>
            </a:pPr>
            <a:r>
              <a:rPr lang="en-US" dirty="0" smtClean="0"/>
              <a:t>A comparison of risks: likelihood of outcome for one group vs. outcome for all others in the LEA</a:t>
            </a:r>
          </a:p>
          <a:p>
            <a:pPr marL="0" indent="0">
              <a:buNone/>
            </a:pPr>
            <a:r>
              <a:rPr lang="en-US" sz="1800" dirty="0" smtClean="0"/>
              <a:t>Example:</a:t>
            </a:r>
          </a:p>
          <a:p>
            <a:pPr marL="0" indent="0" algn="ctr">
              <a:buNone/>
            </a:pPr>
            <a:r>
              <a:rPr lang="en-US" sz="1800" dirty="0" smtClean="0"/>
              <a:t>40 Hispanic children identified out of</a:t>
            </a:r>
          </a:p>
          <a:p>
            <a:pPr marL="0" indent="0" algn="ctr">
              <a:buNone/>
            </a:pPr>
            <a:r>
              <a:rPr lang="en-US" sz="1800" dirty="0" smtClean="0"/>
              <a:t>200 total Hispanic children in LEA</a:t>
            </a:r>
          </a:p>
          <a:p>
            <a:pPr marL="0" indent="0" algn="ctr">
              <a:buNone/>
            </a:pPr>
            <a:endParaRPr lang="en-US" sz="1800" dirty="0" smtClean="0"/>
          </a:p>
          <a:p>
            <a:pPr marL="0" indent="0" algn="ctr">
              <a:buNone/>
            </a:pPr>
            <a:r>
              <a:rPr lang="en-US" sz="1800" dirty="0" smtClean="0"/>
              <a:t>200 of other children identified out of</a:t>
            </a:r>
          </a:p>
          <a:p>
            <a:pPr marL="0" indent="0" algn="ctr">
              <a:buNone/>
            </a:pPr>
            <a:r>
              <a:rPr lang="en-US" sz="1800" dirty="0" smtClean="0"/>
              <a:t>All 2,000 other children in LEA</a:t>
            </a:r>
          </a:p>
          <a:p>
            <a:pPr marL="0" indent="0">
              <a:buNone/>
            </a:pPr>
            <a:r>
              <a:rPr lang="en-US" sz="1800" dirty="0" smtClean="0"/>
              <a:t>Risk ratio: 2.0</a:t>
            </a:r>
          </a:p>
          <a:p>
            <a:pPr marL="0" indent="0">
              <a:buNone/>
            </a:pPr>
            <a:r>
              <a:rPr lang="en-US" sz="1800" dirty="0" smtClean="0"/>
              <a:t>(40/200)  / (200/2000) = 0.2 / 0.1 = 2.0</a:t>
            </a:r>
          </a:p>
          <a:p>
            <a:pPr marL="0" indent="0" algn="ctr">
              <a:buNone/>
            </a:pPr>
            <a:endParaRPr lang="en-US" sz="1800" dirty="0" smtClean="0"/>
          </a:p>
          <a:p>
            <a:pPr marL="0" indent="0">
              <a:buNone/>
            </a:pPr>
            <a:endParaRPr lang="en-US" dirty="0"/>
          </a:p>
        </p:txBody>
      </p:sp>
      <p:cxnSp>
        <p:nvCxnSpPr>
          <p:cNvPr id="10" name="Straight Connector 9"/>
          <p:cNvCxnSpPr/>
          <p:nvPr/>
        </p:nvCxnSpPr>
        <p:spPr>
          <a:xfrm>
            <a:off x="2667000" y="5334000"/>
            <a:ext cx="388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67000" y="4495800"/>
            <a:ext cx="388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52600" y="4876800"/>
            <a:ext cx="5486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468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lstStyle/>
          <a:p>
            <a:pPr marL="0" indent="0" algn="ctr">
              <a:buNone/>
            </a:pPr>
            <a:r>
              <a:rPr lang="en-US" dirty="0" smtClean="0"/>
              <a:t>RISK RATIO</a:t>
            </a:r>
          </a:p>
          <a:p>
            <a:pPr marL="0" indent="0" algn="ctr">
              <a:buNone/>
            </a:pPr>
            <a:endParaRPr lang="en-US" dirty="0" smtClean="0"/>
          </a:p>
          <a:p>
            <a:pPr marL="0" indent="0" algn="ctr">
              <a:buNone/>
            </a:pPr>
            <a:r>
              <a:rPr lang="en-US" dirty="0" smtClean="0"/>
              <a:t>2.0 = 2x as likely</a:t>
            </a:r>
          </a:p>
          <a:p>
            <a:pPr marL="0" indent="0" algn="ctr">
              <a:buNone/>
            </a:pPr>
            <a:r>
              <a:rPr lang="en-US" dirty="0" smtClean="0"/>
              <a:t>3.0 = 3x as likely</a:t>
            </a:r>
          </a:p>
          <a:p>
            <a:pPr marL="0" indent="0" algn="ctr">
              <a:buNone/>
            </a:pPr>
            <a:r>
              <a:rPr lang="en-US" dirty="0" smtClean="0"/>
              <a:t>Etc.</a:t>
            </a:r>
            <a:endParaRPr lang="en-US" dirty="0"/>
          </a:p>
        </p:txBody>
      </p:sp>
    </p:spTree>
    <p:extLst>
      <p:ext uri="{BB962C8B-B14F-4D97-AF65-F5344CB8AC3E}">
        <p14:creationId xmlns:p14="http://schemas.microsoft.com/office/powerpoint/2010/main" val="465873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RISK RATIO THRESHOLD</a:t>
            </a:r>
          </a:p>
          <a:p>
            <a:pPr marL="0" indent="0" algn="ctr">
              <a:buNone/>
            </a:pPr>
            <a:endParaRPr lang="en-US" dirty="0" smtClean="0"/>
          </a:p>
          <a:p>
            <a:pPr marL="0" indent="0" algn="ctr">
              <a:buNone/>
            </a:pPr>
            <a:r>
              <a:rPr lang="en-US" dirty="0" smtClean="0"/>
              <a:t>What is that significant disproportionality?</a:t>
            </a:r>
          </a:p>
          <a:p>
            <a:pPr marL="0" indent="0" algn="ctr">
              <a:buNone/>
            </a:pPr>
            <a:endParaRPr lang="en-US" dirty="0" smtClean="0"/>
          </a:p>
          <a:p>
            <a:pPr marL="0" indent="0" algn="ctr">
              <a:buNone/>
            </a:pPr>
            <a:r>
              <a:rPr lang="en-US" dirty="0" smtClean="0"/>
              <a:t>A risk ratio &gt; the risk ratio threshold</a:t>
            </a:r>
          </a:p>
          <a:p>
            <a:pPr marL="0" indent="0" algn="ctr">
              <a:buNone/>
            </a:pPr>
            <a:r>
              <a:rPr lang="en-US" dirty="0" smtClean="0"/>
              <a:t>= significant disproportionality</a:t>
            </a:r>
          </a:p>
          <a:p>
            <a:pPr marL="0" indent="0" algn="ctr">
              <a:buNone/>
            </a:pPr>
            <a:endParaRPr lang="en-US" dirty="0" smtClean="0"/>
          </a:p>
          <a:p>
            <a:pPr marL="0" indent="0" algn="ctr">
              <a:buNone/>
            </a:pPr>
            <a:r>
              <a:rPr lang="en-US" dirty="0" smtClean="0"/>
              <a:t>State must set risk ratio threshold in consultation with stakeholders, including SAP.</a:t>
            </a:r>
          </a:p>
        </p:txBody>
      </p:sp>
    </p:spTree>
    <p:extLst>
      <p:ext uri="{BB962C8B-B14F-4D97-AF65-F5344CB8AC3E}">
        <p14:creationId xmlns:p14="http://schemas.microsoft.com/office/powerpoint/2010/main" val="1558613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lstStyle/>
          <a:p>
            <a:pPr marL="0" indent="0" algn="ctr">
              <a:buNone/>
            </a:pPr>
            <a:r>
              <a:rPr lang="en-US" dirty="0" smtClean="0"/>
              <a:t>RISK RATIO THRESHOLD</a:t>
            </a:r>
          </a:p>
          <a:p>
            <a:pPr marL="0" indent="0" algn="ctr">
              <a:buNone/>
            </a:pPr>
            <a:endParaRPr lang="en-US" dirty="0" smtClean="0"/>
          </a:p>
          <a:p>
            <a:pPr marL="0" indent="0" algn="ctr">
              <a:buNone/>
            </a:pPr>
            <a:r>
              <a:rPr lang="en-US" dirty="0" smtClean="0"/>
              <a:t>How many? 	14</a:t>
            </a:r>
          </a:p>
          <a:p>
            <a:pPr marL="0" indent="0" algn="ctr">
              <a:buNone/>
            </a:pPr>
            <a:r>
              <a:rPr lang="en-US" dirty="0" smtClean="0"/>
              <a:t>One for each category of analysis</a:t>
            </a:r>
          </a:p>
          <a:p>
            <a:pPr marL="0" indent="0" algn="ctr">
              <a:buNone/>
            </a:pPr>
            <a:r>
              <a:rPr lang="en-US" dirty="0" smtClean="0"/>
              <a:t>May set different threshold for each, as reasonable.</a:t>
            </a:r>
          </a:p>
          <a:p>
            <a:pPr marL="0" indent="0" algn="ctr">
              <a:buNone/>
            </a:pPr>
            <a:endParaRPr lang="en-US" dirty="0"/>
          </a:p>
        </p:txBody>
      </p:sp>
    </p:spTree>
    <p:extLst>
      <p:ext uri="{BB962C8B-B14F-4D97-AF65-F5344CB8AC3E}">
        <p14:creationId xmlns:p14="http://schemas.microsoft.com/office/powerpoint/2010/main" val="750405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CATEGORIES OF ANALYSIS:</a:t>
            </a:r>
          </a:p>
          <a:p>
            <a:pPr>
              <a:buFont typeface="+mj-lt"/>
              <a:buAutoNum type="arabicPeriod"/>
            </a:pPr>
            <a:r>
              <a:rPr lang="en-US" sz="1200" dirty="0" smtClean="0"/>
              <a:t>The </a:t>
            </a:r>
            <a:r>
              <a:rPr lang="en-US" sz="1200" dirty="0"/>
              <a:t>identification of children ages 3 through 21 as children with </a:t>
            </a:r>
            <a:r>
              <a:rPr lang="en-US" sz="1200" dirty="0" smtClean="0"/>
              <a:t>disabilities;</a:t>
            </a:r>
          </a:p>
          <a:p>
            <a:r>
              <a:rPr lang="en-US" sz="1200" dirty="0" smtClean="0"/>
              <a:t>The </a:t>
            </a:r>
            <a:r>
              <a:rPr lang="en-US" sz="1200" dirty="0"/>
              <a:t>identification of children ages 3 through 21 as children with the following impairments</a:t>
            </a:r>
            <a:r>
              <a:rPr lang="en-US" sz="1200" dirty="0" smtClean="0"/>
              <a:t>:</a:t>
            </a:r>
          </a:p>
          <a:p>
            <a:pPr>
              <a:buFont typeface="+mj-lt"/>
              <a:buAutoNum type="arabicPeriod" startAt="2"/>
            </a:pPr>
            <a:r>
              <a:rPr lang="en-US" sz="1200" dirty="0" smtClean="0"/>
              <a:t>	Intellectual </a:t>
            </a:r>
            <a:r>
              <a:rPr lang="en-US" sz="1200" dirty="0"/>
              <a:t>disabilities; </a:t>
            </a:r>
          </a:p>
          <a:p>
            <a:pPr>
              <a:buFont typeface="+mj-lt"/>
              <a:buAutoNum type="arabicPeriod" startAt="2"/>
            </a:pPr>
            <a:r>
              <a:rPr lang="en-US" sz="1200" dirty="0" smtClean="0"/>
              <a:t>	Specific </a:t>
            </a:r>
            <a:r>
              <a:rPr lang="en-US" sz="1200" dirty="0"/>
              <a:t>learning disabilities; </a:t>
            </a:r>
          </a:p>
          <a:p>
            <a:pPr>
              <a:buFont typeface="+mj-lt"/>
              <a:buAutoNum type="arabicPeriod" startAt="2"/>
            </a:pPr>
            <a:r>
              <a:rPr lang="en-US" sz="1200" dirty="0" smtClean="0"/>
              <a:t>	Emotional </a:t>
            </a:r>
            <a:r>
              <a:rPr lang="en-US" sz="1200" dirty="0"/>
              <a:t>disturbance; </a:t>
            </a:r>
          </a:p>
          <a:p>
            <a:pPr>
              <a:buFont typeface="+mj-lt"/>
              <a:buAutoNum type="arabicPeriod" startAt="2"/>
            </a:pPr>
            <a:r>
              <a:rPr lang="en-US" sz="1200" dirty="0" smtClean="0"/>
              <a:t>	Speech </a:t>
            </a:r>
            <a:r>
              <a:rPr lang="en-US" sz="1200" dirty="0"/>
              <a:t>or language impairments;</a:t>
            </a:r>
          </a:p>
          <a:p>
            <a:pPr>
              <a:buFont typeface="+mj-lt"/>
              <a:buAutoNum type="arabicPeriod" startAt="2"/>
            </a:pPr>
            <a:r>
              <a:rPr lang="en-US" sz="1200" dirty="0" smtClean="0"/>
              <a:t>	Other </a:t>
            </a:r>
            <a:r>
              <a:rPr lang="en-US" sz="1200" dirty="0"/>
              <a:t>health impairments; and </a:t>
            </a:r>
          </a:p>
          <a:p>
            <a:pPr>
              <a:buFont typeface="+mj-lt"/>
              <a:buAutoNum type="arabicPeriod" startAt="2"/>
            </a:pPr>
            <a:r>
              <a:rPr lang="en-US" sz="1200" dirty="0" smtClean="0"/>
              <a:t>	Autism</a:t>
            </a:r>
            <a:r>
              <a:rPr lang="en-US" sz="1200" dirty="0"/>
              <a:t>. </a:t>
            </a:r>
          </a:p>
          <a:p>
            <a:pPr>
              <a:buFont typeface="+mj-lt"/>
              <a:buAutoNum type="arabicPeriod" startAt="2"/>
            </a:pPr>
            <a:r>
              <a:rPr lang="en-US" sz="1200" dirty="0" smtClean="0"/>
              <a:t>Placements </a:t>
            </a:r>
            <a:r>
              <a:rPr lang="en-US" sz="1200" dirty="0"/>
              <a:t>of children with disabilities ages 6 through 21, inside a regular class less than 40 percent of the day; </a:t>
            </a:r>
          </a:p>
          <a:p>
            <a:pPr>
              <a:buFont typeface="+mj-lt"/>
              <a:buAutoNum type="arabicPeriod" startAt="2"/>
            </a:pPr>
            <a:r>
              <a:rPr lang="en-US" sz="1200" dirty="0" smtClean="0"/>
              <a:t>Placements </a:t>
            </a:r>
            <a:r>
              <a:rPr lang="en-US" sz="1200" dirty="0"/>
              <a:t>of children with disabilities ages 6 through 21, inside separate schools and residential facilities, not including homebound or hospital settings, correctional facilities, or private </a:t>
            </a:r>
            <a:r>
              <a:rPr lang="en-US" sz="1200" dirty="0" smtClean="0"/>
              <a:t>schools;</a:t>
            </a:r>
          </a:p>
          <a:p>
            <a:pPr>
              <a:buFont typeface="+mj-lt"/>
              <a:buAutoNum type="arabicPeriod" startAt="2"/>
            </a:pPr>
            <a:r>
              <a:rPr lang="en-US" sz="1200" dirty="0" smtClean="0"/>
              <a:t>For children with disabilities ages 3 through 21, out-of-school suspensions and expulsions of 10 days or fewer;</a:t>
            </a:r>
          </a:p>
          <a:p>
            <a:pPr>
              <a:buFont typeface="+mj-lt"/>
              <a:buAutoNum type="arabicPeriod" startAt="2"/>
            </a:pPr>
            <a:r>
              <a:rPr lang="en-US" sz="1200" dirty="0" smtClean="0"/>
              <a:t>For </a:t>
            </a:r>
            <a:r>
              <a:rPr lang="en-US" sz="1200" dirty="0"/>
              <a:t>children with disabilities ages 3 through 21, out-of-school suspensions and expulsions of more than 10 days;</a:t>
            </a:r>
          </a:p>
          <a:p>
            <a:pPr>
              <a:buFont typeface="+mj-lt"/>
              <a:buAutoNum type="arabicPeriod" startAt="2"/>
            </a:pPr>
            <a:r>
              <a:rPr lang="en-US" sz="1200" dirty="0" smtClean="0"/>
              <a:t>For </a:t>
            </a:r>
            <a:r>
              <a:rPr lang="en-US" sz="1200" dirty="0"/>
              <a:t>children with disabilities ages 3 through 21, in-school suspensions of 10 days or fewer;</a:t>
            </a:r>
          </a:p>
          <a:p>
            <a:pPr>
              <a:buFont typeface="+mj-lt"/>
              <a:buAutoNum type="arabicPeriod" startAt="2"/>
            </a:pPr>
            <a:r>
              <a:rPr lang="en-US" sz="1200" dirty="0" smtClean="0"/>
              <a:t>For </a:t>
            </a:r>
            <a:r>
              <a:rPr lang="en-US" sz="1200" dirty="0"/>
              <a:t>children with disabilities ages 3 through 21, in-school suspensions of more than 10 days; and</a:t>
            </a:r>
          </a:p>
          <a:p>
            <a:pPr>
              <a:buFont typeface="+mj-lt"/>
              <a:buAutoNum type="arabicPeriod" startAt="2"/>
            </a:pPr>
            <a:r>
              <a:rPr lang="en-US" sz="1200" dirty="0" smtClean="0"/>
              <a:t>For </a:t>
            </a:r>
            <a:r>
              <a:rPr lang="en-US" sz="1200" dirty="0"/>
              <a:t>children with disabilities ages 3 through 21, disciplinary removals in total, including in-school and out-of-school suspensions, expulsions, removals by school personnel to an interim alternative education setting, and removals by a hearing officer. </a:t>
            </a:r>
            <a:br>
              <a:rPr lang="en-US" sz="1200" dirty="0"/>
            </a:br>
            <a:endParaRPr lang="en-US" sz="1200" dirty="0" smtClean="0"/>
          </a:p>
          <a:p>
            <a:pPr marL="0" indent="0">
              <a:buNone/>
            </a:pPr>
            <a:r>
              <a:rPr lang="en-US" sz="800" dirty="0" smtClean="0"/>
              <a:t>(34 </a:t>
            </a:r>
            <a:r>
              <a:rPr lang="en-US" sz="800" dirty="0"/>
              <a:t>C.F.R. §300.647(b)(3) and (4).)</a:t>
            </a:r>
          </a:p>
          <a:p>
            <a:pPr marL="0" indent="0">
              <a:buNone/>
            </a:pPr>
            <a:endParaRPr lang="en-US" sz="800" dirty="0" smtClean="0"/>
          </a:p>
          <a:p>
            <a:endParaRPr lang="en-US" dirty="0"/>
          </a:p>
        </p:txBody>
      </p:sp>
    </p:spTree>
    <p:extLst>
      <p:ext uri="{BB962C8B-B14F-4D97-AF65-F5344CB8AC3E}">
        <p14:creationId xmlns:p14="http://schemas.microsoft.com/office/powerpoint/2010/main" val="3749013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normAutofit fontScale="70000" lnSpcReduction="20000"/>
          </a:bodyPr>
          <a:lstStyle/>
          <a:p>
            <a:pPr marL="0" indent="0">
              <a:buNone/>
            </a:pPr>
            <a:r>
              <a:rPr lang="en-US" sz="4100" dirty="0" smtClean="0"/>
              <a:t>Categories of Analysis are applied to each of 7 racial or ethnic groups</a:t>
            </a:r>
            <a:r>
              <a:rPr lang="en-US" dirty="0" smtClean="0"/>
              <a:t>:</a:t>
            </a:r>
          </a:p>
          <a:p>
            <a:pPr marL="0" indent="0">
              <a:buNone/>
            </a:pPr>
            <a:endParaRPr lang="en-US" sz="2400" dirty="0" smtClean="0"/>
          </a:p>
          <a:p>
            <a:pPr marL="514350" indent="-514350">
              <a:buFont typeface="+mj-lt"/>
              <a:buAutoNum type="arabicPeriod"/>
            </a:pPr>
            <a:r>
              <a:rPr lang="en-US" sz="2600" dirty="0" smtClean="0"/>
              <a:t>Hispanic/Latino </a:t>
            </a:r>
            <a:r>
              <a:rPr lang="en-US" sz="2600" dirty="0"/>
              <a:t>of any race, and for individuals who are </a:t>
            </a:r>
            <a:r>
              <a:rPr lang="en-US" sz="2600" dirty="0" smtClean="0"/>
              <a:t>non-Hispanic/Latino </a:t>
            </a:r>
            <a:r>
              <a:rPr lang="en-US" sz="2600" dirty="0"/>
              <a:t>only;</a:t>
            </a:r>
          </a:p>
          <a:p>
            <a:pPr marL="514350" indent="-514350">
              <a:buFont typeface="+mj-lt"/>
              <a:buAutoNum type="arabicPeriod"/>
            </a:pPr>
            <a:r>
              <a:rPr lang="en-US" sz="2600" dirty="0" smtClean="0"/>
              <a:t>American </a:t>
            </a:r>
            <a:r>
              <a:rPr lang="en-US" sz="2600" dirty="0"/>
              <a:t>Indian or Alaska Native; </a:t>
            </a:r>
          </a:p>
          <a:p>
            <a:pPr marL="514350" indent="-514350">
              <a:buFont typeface="+mj-lt"/>
              <a:buAutoNum type="arabicPeriod"/>
            </a:pPr>
            <a:r>
              <a:rPr lang="en-US" sz="2600" dirty="0" smtClean="0"/>
              <a:t>Asian</a:t>
            </a:r>
            <a:r>
              <a:rPr lang="en-US" sz="2600" dirty="0"/>
              <a:t>; </a:t>
            </a:r>
          </a:p>
          <a:p>
            <a:pPr marL="514350" indent="-514350">
              <a:buFont typeface="+mj-lt"/>
              <a:buAutoNum type="arabicPeriod"/>
            </a:pPr>
            <a:r>
              <a:rPr lang="en-US" sz="2600" dirty="0" smtClean="0"/>
              <a:t>Black </a:t>
            </a:r>
            <a:r>
              <a:rPr lang="en-US" sz="2600" dirty="0"/>
              <a:t>or African American; </a:t>
            </a:r>
          </a:p>
          <a:p>
            <a:pPr marL="514350" indent="-514350">
              <a:buFont typeface="+mj-lt"/>
              <a:buAutoNum type="arabicPeriod"/>
            </a:pPr>
            <a:r>
              <a:rPr lang="en-US" sz="2600" dirty="0"/>
              <a:t> </a:t>
            </a:r>
            <a:r>
              <a:rPr lang="en-US" sz="2600" dirty="0" smtClean="0"/>
              <a:t>Native </a:t>
            </a:r>
            <a:r>
              <a:rPr lang="en-US" sz="2600" dirty="0"/>
              <a:t>Hawaiian or Other Pacific Islander; </a:t>
            </a:r>
          </a:p>
          <a:p>
            <a:pPr marL="514350" indent="-514350">
              <a:buFont typeface="+mj-lt"/>
              <a:buAutoNum type="arabicPeriod"/>
            </a:pPr>
            <a:r>
              <a:rPr lang="en-US" sz="2600" dirty="0"/>
              <a:t> </a:t>
            </a:r>
            <a:r>
              <a:rPr lang="en-US" sz="2600" dirty="0" smtClean="0"/>
              <a:t>White</a:t>
            </a:r>
            <a:r>
              <a:rPr lang="en-US" sz="2600" dirty="0"/>
              <a:t>; and </a:t>
            </a:r>
          </a:p>
          <a:p>
            <a:pPr marL="514350" indent="-514350">
              <a:buFont typeface="+mj-lt"/>
              <a:buAutoNum type="arabicPeriod"/>
            </a:pPr>
            <a:r>
              <a:rPr lang="en-US" sz="2600" dirty="0"/>
              <a:t> </a:t>
            </a:r>
            <a:r>
              <a:rPr lang="en-US" sz="2600" dirty="0" smtClean="0"/>
              <a:t>Two </a:t>
            </a:r>
            <a:r>
              <a:rPr lang="en-US" sz="2600" dirty="0"/>
              <a:t>or more races. </a:t>
            </a:r>
            <a:endParaRPr lang="en-US" sz="2600" dirty="0" smtClean="0"/>
          </a:p>
          <a:p>
            <a:pPr marL="0" indent="0">
              <a:buNone/>
            </a:pPr>
            <a:endParaRPr lang="en-US" sz="2600" dirty="0" smtClean="0"/>
          </a:p>
          <a:p>
            <a:pPr marL="0" indent="0">
              <a:buNone/>
            </a:pPr>
            <a:r>
              <a:rPr lang="en-US" sz="1200" dirty="0" smtClean="0"/>
              <a:t>(34 </a:t>
            </a:r>
            <a:r>
              <a:rPr lang="en-US" sz="1200" dirty="0"/>
              <a:t>C.F.R. §300.647(b)(2).)</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824118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sz="3900" dirty="0" smtClean="0"/>
              <a:t>“SETTINGS” IN STANDARD METHODOLOGY</a:t>
            </a:r>
          </a:p>
          <a:p>
            <a:pPr marL="0" indent="0" algn="ctr">
              <a:buNone/>
            </a:pPr>
            <a:endParaRPr lang="en-US" dirty="0" smtClean="0"/>
          </a:p>
          <a:p>
            <a:pPr marL="0" indent="0" algn="ctr">
              <a:buNone/>
            </a:pPr>
            <a:r>
              <a:rPr lang="en-US" dirty="0" smtClean="0"/>
              <a:t>State must set (in consultation with SAP etc.)</a:t>
            </a:r>
          </a:p>
          <a:p>
            <a:pPr marL="0" indent="0" algn="ctr">
              <a:buNone/>
            </a:pPr>
            <a:r>
              <a:rPr lang="en-US" dirty="0" smtClean="0"/>
              <a:t>Risk Ratio Threshold and what else?</a:t>
            </a:r>
          </a:p>
          <a:p>
            <a:pPr marL="0" indent="0" algn="ctr">
              <a:buNone/>
            </a:pPr>
            <a:endParaRPr lang="en-US" dirty="0" smtClean="0"/>
          </a:p>
          <a:p>
            <a:r>
              <a:rPr lang="en-US" dirty="0" smtClean="0"/>
              <a:t>Reasonable minimum cell size</a:t>
            </a:r>
          </a:p>
          <a:p>
            <a:r>
              <a:rPr lang="en-US" dirty="0" smtClean="0"/>
              <a:t>Reasonable minimum n-size</a:t>
            </a:r>
          </a:p>
          <a:p>
            <a:r>
              <a:rPr lang="en-US" dirty="0" smtClean="0"/>
              <a:t>Period of SD determination (Up to 3 years, optional) </a:t>
            </a:r>
          </a:p>
          <a:p>
            <a:r>
              <a:rPr lang="en-US" dirty="0" smtClean="0"/>
              <a:t>Definition of Reasonable Progress (Optional)</a:t>
            </a:r>
            <a:endParaRPr lang="en-US" dirty="0"/>
          </a:p>
        </p:txBody>
      </p:sp>
    </p:spTree>
    <p:extLst>
      <p:ext uri="{BB962C8B-B14F-4D97-AF65-F5344CB8AC3E}">
        <p14:creationId xmlns:p14="http://schemas.microsoft.com/office/powerpoint/2010/main" val="769463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3600" dirty="0" smtClean="0"/>
              <a:t>CELL SIZES AND N-SIZES</a:t>
            </a:r>
          </a:p>
          <a:p>
            <a:pPr marL="0" indent="0">
              <a:buNone/>
            </a:pPr>
            <a:r>
              <a:rPr lang="en-US" sz="2200" dirty="0" smtClean="0"/>
              <a:t>Example:</a:t>
            </a:r>
          </a:p>
          <a:p>
            <a:pPr marL="0" indent="0" algn="ctr">
              <a:buNone/>
            </a:pPr>
            <a:r>
              <a:rPr lang="en-US" sz="2200" dirty="0" smtClean="0"/>
              <a:t>40 Hispanic children identified out of	</a:t>
            </a:r>
            <a:r>
              <a:rPr lang="en-US" sz="2200" dirty="0" smtClean="0">
                <a:solidFill>
                  <a:srgbClr val="FF0000"/>
                </a:solidFill>
              </a:rPr>
              <a:t>[cell size]</a:t>
            </a:r>
          </a:p>
          <a:p>
            <a:pPr marL="0" indent="0" algn="ctr">
              <a:buNone/>
            </a:pPr>
            <a:r>
              <a:rPr lang="en-US" sz="2200" dirty="0" smtClean="0"/>
              <a:t>200 total Hispanic children in LEA 	</a:t>
            </a:r>
            <a:r>
              <a:rPr lang="en-US" sz="2200" dirty="0" smtClean="0">
                <a:solidFill>
                  <a:srgbClr val="FF0000"/>
                </a:solidFill>
              </a:rPr>
              <a:t>[n-size]</a:t>
            </a:r>
          </a:p>
          <a:p>
            <a:pPr marL="0" indent="0" algn="ctr">
              <a:buNone/>
            </a:pPr>
            <a:endParaRPr lang="en-US" sz="2200" dirty="0" smtClean="0"/>
          </a:p>
          <a:p>
            <a:pPr marL="0" indent="0" algn="ctr">
              <a:buNone/>
            </a:pPr>
            <a:r>
              <a:rPr lang="en-US" sz="2200" dirty="0" smtClean="0"/>
              <a:t>200 of other children identified out of	</a:t>
            </a:r>
            <a:r>
              <a:rPr lang="en-US" sz="2200" dirty="0" smtClean="0">
                <a:solidFill>
                  <a:srgbClr val="FF0000"/>
                </a:solidFill>
              </a:rPr>
              <a:t>[cell size]</a:t>
            </a:r>
          </a:p>
          <a:p>
            <a:pPr marL="0" indent="0" algn="ctr">
              <a:buNone/>
            </a:pPr>
            <a:r>
              <a:rPr lang="en-US" sz="2200" dirty="0" smtClean="0"/>
              <a:t>All 2,000 other children in LEA		</a:t>
            </a:r>
            <a:r>
              <a:rPr lang="en-US" sz="2200" dirty="0" smtClean="0">
                <a:solidFill>
                  <a:srgbClr val="FF0000"/>
                </a:solidFill>
              </a:rPr>
              <a:t>[n-size]</a:t>
            </a:r>
          </a:p>
          <a:p>
            <a:pPr marL="0" indent="0">
              <a:buNone/>
            </a:pPr>
            <a:endParaRPr lang="en-US" sz="2200" dirty="0" smtClean="0"/>
          </a:p>
          <a:p>
            <a:pPr marL="0" indent="0">
              <a:buNone/>
            </a:pPr>
            <a:r>
              <a:rPr lang="en-US" sz="2200" dirty="0" smtClean="0"/>
              <a:t>Risk ratio: 2.0</a:t>
            </a:r>
          </a:p>
          <a:p>
            <a:pPr marL="0" indent="0">
              <a:buNone/>
            </a:pPr>
            <a:r>
              <a:rPr lang="en-US" sz="2200" dirty="0" smtClean="0"/>
              <a:t>(40/200)  / (200/2000) = 0.2 / 0.1 = 2.0</a:t>
            </a:r>
          </a:p>
          <a:p>
            <a:pPr marL="0" indent="0" algn="ctr">
              <a:buNone/>
            </a:pPr>
            <a:endParaRPr lang="en-US" dirty="0"/>
          </a:p>
        </p:txBody>
      </p:sp>
      <p:cxnSp>
        <p:nvCxnSpPr>
          <p:cNvPr id="7" name="Straight Connector 6"/>
          <p:cNvCxnSpPr/>
          <p:nvPr/>
        </p:nvCxnSpPr>
        <p:spPr>
          <a:xfrm>
            <a:off x="1676400" y="3886200"/>
            <a:ext cx="441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4876800"/>
            <a:ext cx="441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4343400"/>
            <a:ext cx="777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255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lstStyle/>
          <a:p>
            <a:pPr marL="0" indent="0" algn="ctr">
              <a:buNone/>
            </a:pPr>
            <a:r>
              <a:rPr lang="en-US" dirty="0" smtClean="0"/>
              <a:t>WHY MINIMUM CELL SIZES AND N-SIZES?</a:t>
            </a:r>
          </a:p>
          <a:p>
            <a:pPr marL="0" indent="0" algn="ctr">
              <a:buNone/>
            </a:pPr>
            <a:endParaRPr lang="en-US" dirty="0" smtClean="0"/>
          </a:p>
          <a:p>
            <a:pPr marL="0" indent="0" algn="ctr">
              <a:buNone/>
            </a:pPr>
            <a:r>
              <a:rPr lang="en-US" dirty="0" smtClean="0"/>
              <a:t>Risk ratios can produce unreliable or volatile numbers when applied to small populations.</a:t>
            </a:r>
          </a:p>
          <a:p>
            <a:pPr marL="0" indent="0" algn="ctr">
              <a:buNone/>
            </a:pPr>
            <a:endParaRPr lang="en-US" dirty="0"/>
          </a:p>
          <a:p>
            <a:pPr marL="0" indent="0" algn="ctr">
              <a:buNone/>
            </a:pPr>
            <a:r>
              <a:rPr lang="en-US" dirty="0" smtClean="0"/>
              <a:t>Determinations of significant disproportionality should not turn on small demographic changes.</a:t>
            </a:r>
          </a:p>
          <a:p>
            <a:pPr marL="0" indent="0" algn="ctr">
              <a:buNone/>
            </a:pPr>
            <a:endParaRPr lang="en-US" dirty="0"/>
          </a:p>
        </p:txBody>
      </p:sp>
    </p:spTree>
    <p:extLst>
      <p:ext uri="{BB962C8B-B14F-4D97-AF65-F5344CB8AC3E}">
        <p14:creationId xmlns:p14="http://schemas.microsoft.com/office/powerpoint/2010/main" val="1453296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C47874-B600-4593-85D3-9D67C78C2D44}" type="slidenum">
              <a:rPr lang="en-US" smtClean="0"/>
              <a:t>3</a:t>
            </a:fld>
            <a:endParaRPr lang="en-US"/>
          </a:p>
        </p:txBody>
      </p:sp>
      <p:sp>
        <p:nvSpPr>
          <p:cNvPr id="5" name="Content Placeholder 4"/>
          <p:cNvSpPr>
            <a:spLocks noGrp="1"/>
          </p:cNvSpPr>
          <p:nvPr>
            <p:ph sz="quarter" idx="1"/>
          </p:nvPr>
        </p:nvSpPr>
        <p:spPr>
          <a:xfrm>
            <a:off x="381000" y="2057400"/>
            <a:ext cx="8229600" cy="3611563"/>
          </a:xfrm>
        </p:spPr>
        <p:txBody>
          <a:bodyPr anchor="ctr">
            <a:normAutofit/>
          </a:bodyPr>
          <a:lstStyle/>
          <a:p>
            <a:pPr marL="0" indent="0" algn="ctr">
              <a:buNone/>
            </a:pPr>
            <a:r>
              <a:rPr lang="en-US" sz="4400" b="1" dirty="0" smtClean="0"/>
              <a:t>Part I  </a:t>
            </a:r>
          </a:p>
          <a:p>
            <a:pPr marL="0" indent="0" algn="ctr">
              <a:buNone/>
            </a:pPr>
            <a:endParaRPr lang="en-US" sz="4400" b="1" dirty="0" smtClean="0"/>
          </a:p>
          <a:p>
            <a:pPr marL="0" indent="0" algn="ctr">
              <a:buNone/>
            </a:pPr>
            <a:r>
              <a:rPr lang="en-US" sz="4400" b="1" dirty="0" smtClean="0"/>
              <a:t>SIGNIFICANT DISPROPORTIONALITY</a:t>
            </a:r>
            <a:endParaRPr lang="en-US" sz="4400" b="1" dirty="0"/>
          </a:p>
        </p:txBody>
      </p:sp>
    </p:spTree>
    <p:extLst>
      <p:ext uri="{BB962C8B-B14F-4D97-AF65-F5344CB8AC3E}">
        <p14:creationId xmlns:p14="http://schemas.microsoft.com/office/powerpoint/2010/main" val="1112229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WHY MINIMUM CELL SIZES AND N-SIZES?</a:t>
            </a:r>
          </a:p>
          <a:p>
            <a:pPr marL="0" indent="0">
              <a:buNone/>
            </a:pPr>
            <a:r>
              <a:rPr lang="en-US" sz="2400" dirty="0" smtClean="0"/>
              <a:t>Example :</a:t>
            </a:r>
          </a:p>
          <a:p>
            <a:pPr marL="0" indent="0">
              <a:buNone/>
            </a:pPr>
            <a:r>
              <a:rPr lang="en-US" sz="2400" dirty="0" smtClean="0"/>
              <a:t>In a small LEA, the ratio threshold for Native students identified as CWD = 3.0</a:t>
            </a:r>
          </a:p>
          <a:p>
            <a:pPr marL="0" indent="0" algn="ctr">
              <a:buNone/>
            </a:pPr>
            <a:r>
              <a:rPr lang="en-US" sz="2400" dirty="0" smtClean="0"/>
              <a:t>4 Native children identified out of	</a:t>
            </a:r>
            <a:r>
              <a:rPr lang="en-US" sz="2400" dirty="0" smtClean="0">
                <a:solidFill>
                  <a:srgbClr val="FF0000"/>
                </a:solidFill>
              </a:rPr>
              <a:t>[cell size]</a:t>
            </a:r>
          </a:p>
          <a:p>
            <a:pPr marL="0" indent="0" algn="ctr">
              <a:buNone/>
            </a:pPr>
            <a:r>
              <a:rPr lang="en-US" sz="2400" dirty="0"/>
              <a:t>8</a:t>
            </a:r>
            <a:r>
              <a:rPr lang="en-US" sz="2400" dirty="0" smtClean="0"/>
              <a:t> total Native children in LEA 		</a:t>
            </a:r>
            <a:r>
              <a:rPr lang="en-US" sz="2400" dirty="0" smtClean="0">
                <a:solidFill>
                  <a:srgbClr val="FF0000"/>
                </a:solidFill>
              </a:rPr>
              <a:t>[n-size]</a:t>
            </a:r>
          </a:p>
          <a:p>
            <a:pPr marL="0" indent="0" algn="ctr">
              <a:buNone/>
            </a:pPr>
            <a:endParaRPr lang="en-US" sz="1400" dirty="0" smtClean="0"/>
          </a:p>
          <a:p>
            <a:pPr marL="0" indent="0" algn="ctr">
              <a:buNone/>
            </a:pPr>
            <a:r>
              <a:rPr lang="en-US" sz="2400" dirty="0" smtClean="0"/>
              <a:t>10 children identified out of		</a:t>
            </a:r>
            <a:r>
              <a:rPr lang="en-US" sz="2400" dirty="0" smtClean="0">
                <a:solidFill>
                  <a:srgbClr val="FF0000"/>
                </a:solidFill>
              </a:rPr>
              <a:t>[cell size]</a:t>
            </a:r>
          </a:p>
          <a:p>
            <a:pPr marL="0" indent="0" algn="ctr">
              <a:buNone/>
            </a:pPr>
            <a:r>
              <a:rPr lang="en-US" sz="2400" dirty="0" smtClean="0"/>
              <a:t>All 50 other children in LEA		</a:t>
            </a:r>
            <a:r>
              <a:rPr lang="en-US" sz="2400" dirty="0" smtClean="0">
                <a:solidFill>
                  <a:srgbClr val="FF0000"/>
                </a:solidFill>
              </a:rPr>
              <a:t>[n-size]</a:t>
            </a:r>
          </a:p>
          <a:p>
            <a:pPr marL="0" indent="0">
              <a:buNone/>
            </a:pPr>
            <a:endParaRPr lang="en-US" sz="2000" dirty="0" smtClean="0"/>
          </a:p>
          <a:p>
            <a:pPr marL="0" indent="0">
              <a:buNone/>
            </a:pPr>
            <a:r>
              <a:rPr lang="en-US" sz="2000" dirty="0" smtClean="0"/>
              <a:t>Risk ratio: (4/8) / (10/50) = 0.5 / 0.2 = 2.5</a:t>
            </a:r>
          </a:p>
        </p:txBody>
      </p:sp>
      <p:cxnSp>
        <p:nvCxnSpPr>
          <p:cNvPr id="15" name="Straight Connector 14"/>
          <p:cNvCxnSpPr/>
          <p:nvPr/>
        </p:nvCxnSpPr>
        <p:spPr>
          <a:xfrm>
            <a:off x="1295400" y="4267200"/>
            <a:ext cx="487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 y="4724400"/>
            <a:ext cx="7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295400" y="5181600"/>
            <a:ext cx="487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446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normAutofit fontScale="55000" lnSpcReduction="20000"/>
          </a:bodyPr>
          <a:lstStyle/>
          <a:p>
            <a:pPr marL="0" indent="0" algn="ctr">
              <a:buNone/>
            </a:pPr>
            <a:r>
              <a:rPr lang="en-US" sz="4600" dirty="0" smtClean="0"/>
              <a:t>WHY MINIMUM CELL SIZES AND N-SIZES?</a:t>
            </a:r>
          </a:p>
          <a:p>
            <a:pPr marL="0" indent="0" algn="ctr">
              <a:buNone/>
            </a:pPr>
            <a:endParaRPr lang="en-US" sz="1800" dirty="0" smtClean="0"/>
          </a:p>
          <a:p>
            <a:pPr marL="0" indent="0">
              <a:buNone/>
            </a:pPr>
            <a:r>
              <a:rPr lang="en-US" sz="3100" dirty="0" smtClean="0"/>
              <a:t>Example cont’d:</a:t>
            </a:r>
          </a:p>
          <a:p>
            <a:pPr marL="0" indent="0">
              <a:buNone/>
            </a:pPr>
            <a:endParaRPr lang="en-US" sz="3100" dirty="0" smtClean="0"/>
          </a:p>
          <a:p>
            <a:pPr marL="0" indent="0">
              <a:buNone/>
            </a:pPr>
            <a:r>
              <a:rPr lang="en-US" sz="3100" dirty="0" smtClean="0"/>
              <a:t>Next year, 2 Native students with disabilities moved into the LEA:</a:t>
            </a:r>
          </a:p>
          <a:p>
            <a:pPr marL="0" indent="0">
              <a:buNone/>
            </a:pPr>
            <a:endParaRPr lang="en-US" sz="3100" dirty="0" smtClean="0"/>
          </a:p>
          <a:p>
            <a:pPr marL="0" indent="0" algn="ctr">
              <a:buNone/>
            </a:pPr>
            <a:r>
              <a:rPr lang="en-US" sz="3100" dirty="0" smtClean="0"/>
              <a:t>6 Native children identified out of 	</a:t>
            </a:r>
            <a:r>
              <a:rPr lang="en-US" sz="3100" dirty="0" smtClean="0">
                <a:solidFill>
                  <a:srgbClr val="FF0000"/>
                </a:solidFill>
              </a:rPr>
              <a:t>[cell size]</a:t>
            </a:r>
          </a:p>
          <a:p>
            <a:pPr marL="0" indent="0" algn="ctr">
              <a:buNone/>
            </a:pPr>
            <a:r>
              <a:rPr lang="en-US" sz="3100" dirty="0" smtClean="0"/>
              <a:t>10 total Native children in LEA 	</a:t>
            </a:r>
            <a:r>
              <a:rPr lang="en-US" sz="3100" dirty="0" smtClean="0">
                <a:solidFill>
                  <a:srgbClr val="FF0000"/>
                </a:solidFill>
              </a:rPr>
              <a:t>[n-size]</a:t>
            </a:r>
          </a:p>
          <a:p>
            <a:pPr marL="0" indent="0" algn="ctr">
              <a:buNone/>
            </a:pPr>
            <a:endParaRPr lang="en-US" sz="1800" dirty="0" smtClean="0"/>
          </a:p>
          <a:p>
            <a:pPr marL="0" indent="0" algn="ctr">
              <a:buNone/>
            </a:pPr>
            <a:r>
              <a:rPr lang="en-US" sz="3100" dirty="0" smtClean="0"/>
              <a:t>10 children identified out of		</a:t>
            </a:r>
            <a:r>
              <a:rPr lang="en-US" sz="3100" dirty="0" smtClean="0">
                <a:solidFill>
                  <a:srgbClr val="FF0000"/>
                </a:solidFill>
              </a:rPr>
              <a:t>[cell size]</a:t>
            </a:r>
          </a:p>
          <a:p>
            <a:pPr marL="0" indent="0" algn="ctr">
              <a:buNone/>
            </a:pPr>
            <a:r>
              <a:rPr lang="en-US" sz="3100" dirty="0" smtClean="0"/>
              <a:t>All 50 other children in LEA		</a:t>
            </a:r>
            <a:r>
              <a:rPr lang="en-US" sz="3100" dirty="0" smtClean="0">
                <a:solidFill>
                  <a:srgbClr val="FF0000"/>
                </a:solidFill>
              </a:rPr>
              <a:t>[n-size]</a:t>
            </a:r>
          </a:p>
          <a:p>
            <a:pPr marL="0" indent="0">
              <a:buNone/>
            </a:pPr>
            <a:endParaRPr lang="en-US" sz="3100" dirty="0" smtClean="0"/>
          </a:p>
          <a:p>
            <a:pPr marL="0" indent="0">
              <a:buNone/>
            </a:pPr>
            <a:r>
              <a:rPr lang="en-US" sz="3100" dirty="0" smtClean="0"/>
              <a:t>Risk ratio: (6/10) / (10/50) = 0.6 / 0.2 = 3.0 the SD threshold</a:t>
            </a:r>
          </a:p>
          <a:p>
            <a:pPr marL="0" indent="0">
              <a:buNone/>
            </a:pPr>
            <a:endParaRPr lang="en-US" dirty="0"/>
          </a:p>
        </p:txBody>
      </p:sp>
      <p:cxnSp>
        <p:nvCxnSpPr>
          <p:cNvPr id="5" name="Straight Connector 4"/>
          <p:cNvCxnSpPr/>
          <p:nvPr/>
        </p:nvCxnSpPr>
        <p:spPr>
          <a:xfrm>
            <a:off x="1143000" y="4800600"/>
            <a:ext cx="693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0" y="4495800"/>
            <a:ext cx="434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24000" y="5181600"/>
            <a:ext cx="4343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425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MINIMUM CELL SIZES AND N-SIZES</a:t>
            </a:r>
          </a:p>
          <a:p>
            <a:pPr marL="0" indent="0" algn="ctr">
              <a:buNone/>
            </a:pPr>
            <a:endParaRPr lang="en-US" dirty="0" smtClean="0"/>
          </a:p>
          <a:p>
            <a:pPr marL="0" indent="0" algn="ctr">
              <a:buNone/>
            </a:pPr>
            <a:r>
              <a:rPr lang="en-US" dirty="0" smtClean="0"/>
              <a:t>Must be reasonable.</a:t>
            </a:r>
          </a:p>
          <a:p>
            <a:pPr marL="0" indent="0" algn="ctr">
              <a:buNone/>
            </a:pPr>
            <a:endParaRPr lang="en-US" dirty="0" smtClean="0"/>
          </a:p>
          <a:p>
            <a:pPr algn="ctr"/>
            <a:r>
              <a:rPr lang="en-US" dirty="0" smtClean="0"/>
              <a:t>Minimum cell sizes &lt;= 10</a:t>
            </a:r>
          </a:p>
          <a:p>
            <a:pPr algn="ctr"/>
            <a:r>
              <a:rPr lang="en-US" dirty="0" smtClean="0"/>
              <a:t>Minimum n-sizes &lt;= 30</a:t>
            </a:r>
          </a:p>
          <a:p>
            <a:pPr marL="0" indent="0" algn="ctr">
              <a:buNone/>
            </a:pPr>
            <a:endParaRPr lang="en-US" dirty="0" smtClean="0"/>
          </a:p>
          <a:p>
            <a:pPr marL="0" indent="0" algn="ctr">
              <a:buNone/>
            </a:pPr>
            <a:r>
              <a:rPr lang="en-US" dirty="0" smtClean="0"/>
              <a:t>Are presumptively reasonable</a:t>
            </a:r>
          </a:p>
          <a:p>
            <a:pPr algn="ctr"/>
            <a:endParaRPr lang="en-US" dirty="0" smtClean="0"/>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1202735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normAutofit/>
          </a:bodyPr>
          <a:lstStyle/>
          <a:p>
            <a:pPr marL="0" indent="0" algn="ctr">
              <a:buNone/>
            </a:pPr>
            <a:r>
              <a:rPr lang="en-US" dirty="0" smtClean="0"/>
              <a:t>ALTERNATE RISK RATIO</a:t>
            </a:r>
          </a:p>
          <a:p>
            <a:pPr marL="0" indent="0" algn="ctr">
              <a:buNone/>
            </a:pPr>
            <a:endParaRPr lang="en-US" dirty="0" smtClean="0"/>
          </a:p>
          <a:p>
            <a:pPr marL="0" indent="0" algn="ctr">
              <a:buNone/>
            </a:pPr>
            <a:r>
              <a:rPr lang="en-US" dirty="0" smtClean="0"/>
              <a:t>A comparison of risks: likelihood of outcome for one group vs. outcome for all others in the </a:t>
            </a:r>
            <a:r>
              <a:rPr lang="en-US" dirty="0" smtClean="0">
                <a:solidFill>
                  <a:srgbClr val="FF0000"/>
                </a:solidFill>
              </a:rPr>
              <a:t>State</a:t>
            </a:r>
          </a:p>
          <a:p>
            <a:pPr marL="0" indent="0" algn="ctr">
              <a:buNone/>
            </a:pPr>
            <a:endParaRPr lang="en-US" dirty="0" smtClean="0"/>
          </a:p>
          <a:p>
            <a:pPr marL="0" indent="0" algn="ctr">
              <a:buNone/>
            </a:pPr>
            <a:r>
              <a:rPr lang="en-US" dirty="0" smtClean="0"/>
              <a:t>Because sometimes the comparison group won’t meet the minimum cell or n-size.</a:t>
            </a:r>
          </a:p>
          <a:p>
            <a:pPr marL="0" indent="0">
              <a:buNone/>
            </a:pPr>
            <a:endParaRPr lang="en-US" sz="1800" dirty="0" smtClean="0"/>
          </a:p>
        </p:txBody>
      </p:sp>
    </p:spTree>
    <p:extLst>
      <p:ext uri="{BB962C8B-B14F-4D97-AF65-F5344CB8AC3E}">
        <p14:creationId xmlns:p14="http://schemas.microsoft.com/office/powerpoint/2010/main" val="1853805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ALTERNATE RISK RATIO</a:t>
            </a:r>
          </a:p>
          <a:p>
            <a:pPr marL="0" indent="0">
              <a:buNone/>
            </a:pPr>
            <a:r>
              <a:rPr lang="en-US" sz="1900" dirty="0" smtClean="0"/>
              <a:t>Example:</a:t>
            </a:r>
          </a:p>
          <a:p>
            <a:pPr marL="0" indent="0">
              <a:buNone/>
            </a:pPr>
            <a:r>
              <a:rPr lang="en-US" sz="1900" dirty="0" smtClean="0"/>
              <a:t>	Minimum cell size = 5</a:t>
            </a:r>
          </a:p>
          <a:p>
            <a:pPr marL="0" indent="0">
              <a:buNone/>
            </a:pPr>
            <a:r>
              <a:rPr lang="en-US" sz="1900" dirty="0" smtClean="0"/>
              <a:t>	Minimum n-size  =  30</a:t>
            </a:r>
          </a:p>
          <a:p>
            <a:pPr marL="0" indent="0">
              <a:buNone/>
            </a:pPr>
            <a:r>
              <a:rPr lang="en-US" sz="1900" dirty="0" smtClean="0"/>
              <a:t>	490 out of 500 students in the LEA are Native American / Alaska Native</a:t>
            </a:r>
          </a:p>
          <a:p>
            <a:pPr marL="0" indent="0">
              <a:buNone/>
            </a:pPr>
            <a:r>
              <a:rPr lang="en-US" sz="1900" dirty="0"/>
              <a:t>	</a:t>
            </a:r>
            <a:r>
              <a:rPr lang="en-US" sz="1900" dirty="0" smtClean="0"/>
              <a:t>Number of other students in comparison group = 10, so:</a:t>
            </a:r>
          </a:p>
          <a:p>
            <a:pPr marL="0" indent="0">
              <a:buNone/>
            </a:pPr>
            <a:endParaRPr lang="en-US" sz="1200" dirty="0" smtClean="0"/>
          </a:p>
          <a:p>
            <a:pPr marL="0" indent="0" algn="ctr">
              <a:buNone/>
            </a:pPr>
            <a:r>
              <a:rPr lang="en-US" sz="1800" dirty="0" smtClean="0"/>
              <a:t>70 Native American / Alaska Native children identified  as CWD out of</a:t>
            </a:r>
          </a:p>
          <a:p>
            <a:pPr marL="0" indent="0" algn="ctr">
              <a:buNone/>
            </a:pPr>
            <a:r>
              <a:rPr lang="en-US" sz="1800" dirty="0" smtClean="0"/>
              <a:t>490 total NA / AN children in the LEA</a:t>
            </a:r>
          </a:p>
          <a:p>
            <a:pPr marL="0" indent="0" algn="ctr">
              <a:buNone/>
            </a:pPr>
            <a:endParaRPr lang="en-US" sz="800" dirty="0"/>
          </a:p>
          <a:p>
            <a:pPr marL="0" indent="0" algn="ctr">
              <a:buNone/>
            </a:pPr>
            <a:r>
              <a:rPr lang="en-US" sz="1800" dirty="0" smtClean="0"/>
              <a:t>520,000 children identified as CWD out of</a:t>
            </a:r>
          </a:p>
          <a:p>
            <a:pPr marL="0" indent="0" algn="ctr">
              <a:buNone/>
            </a:pPr>
            <a:r>
              <a:rPr lang="en-US" sz="1800" dirty="0" smtClean="0"/>
              <a:t>3,640,000 </a:t>
            </a:r>
            <a:r>
              <a:rPr lang="en-US" sz="1800" dirty="0" smtClean="0">
                <a:solidFill>
                  <a:srgbClr val="FF0000"/>
                </a:solidFill>
              </a:rPr>
              <a:t> </a:t>
            </a:r>
            <a:r>
              <a:rPr lang="en-US" sz="1800" dirty="0" smtClean="0"/>
              <a:t>all other children in the </a:t>
            </a:r>
            <a:r>
              <a:rPr lang="en-US" sz="1800" dirty="0" smtClean="0">
                <a:solidFill>
                  <a:srgbClr val="FF0000"/>
                </a:solidFill>
              </a:rPr>
              <a:t>State</a:t>
            </a:r>
          </a:p>
          <a:p>
            <a:pPr marL="0" indent="0" algn="ctr">
              <a:buNone/>
            </a:pPr>
            <a:endParaRPr lang="en-US" sz="1800" dirty="0" smtClean="0">
              <a:solidFill>
                <a:srgbClr val="FF0000"/>
              </a:solidFill>
            </a:endParaRPr>
          </a:p>
          <a:p>
            <a:pPr marL="0" indent="0">
              <a:buNone/>
            </a:pPr>
            <a:r>
              <a:rPr lang="en-US" sz="1800" dirty="0" smtClean="0"/>
              <a:t>Alternate risk ratio: (70 / 490) / (520,000 / 3,640,000) = 1.43 / 1.43 = 1.0</a:t>
            </a:r>
          </a:p>
          <a:p>
            <a:pPr marL="0" indent="0" algn="ctr">
              <a:buNone/>
            </a:pPr>
            <a:endParaRPr lang="en-US" sz="1900" dirty="0" smtClean="0"/>
          </a:p>
          <a:p>
            <a:pPr marL="0" indent="0">
              <a:buNone/>
            </a:pPr>
            <a:endParaRPr lang="en-US" dirty="0" smtClean="0"/>
          </a:p>
          <a:p>
            <a:endParaRPr lang="en-US" dirty="0"/>
          </a:p>
        </p:txBody>
      </p:sp>
      <p:cxnSp>
        <p:nvCxnSpPr>
          <p:cNvPr id="5" name="Straight Connector 4"/>
          <p:cNvCxnSpPr/>
          <p:nvPr/>
        </p:nvCxnSpPr>
        <p:spPr>
          <a:xfrm>
            <a:off x="1295400" y="4800600"/>
            <a:ext cx="655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38400" y="5486400"/>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5105400"/>
            <a:ext cx="777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831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“CONSECUTIVE YEARS” FLEXIBILTY</a:t>
            </a:r>
          </a:p>
          <a:p>
            <a:pPr marL="0" indent="0" algn="ctr">
              <a:buNone/>
            </a:pPr>
            <a:r>
              <a:rPr lang="en-US" sz="2000" dirty="0" smtClean="0"/>
              <a:t>or</a:t>
            </a:r>
            <a:r>
              <a:rPr lang="en-US" dirty="0" smtClean="0"/>
              <a:t> USE “MULTIPLE YEARS OF DATA”</a:t>
            </a:r>
          </a:p>
          <a:p>
            <a:pPr marL="0" indent="0" algn="ctr">
              <a:buNone/>
            </a:pPr>
            <a:endParaRPr lang="en-US" dirty="0" smtClean="0"/>
          </a:p>
          <a:p>
            <a:pPr marL="0" indent="0" algn="ctr">
              <a:buNone/>
            </a:pPr>
            <a:r>
              <a:rPr lang="en-US" dirty="0" smtClean="0"/>
              <a:t>States may choose to make determinations of significant disproportionality only after multiple years (up to three)</a:t>
            </a:r>
          </a:p>
          <a:p>
            <a:pPr marL="0" indent="0" algn="ctr">
              <a:buNone/>
            </a:pPr>
            <a:endParaRPr lang="en-US" dirty="0" smtClean="0"/>
          </a:p>
          <a:p>
            <a:pPr marL="0" indent="0">
              <a:buNone/>
            </a:pPr>
            <a:r>
              <a:rPr lang="en-US" sz="1800" dirty="0" smtClean="0"/>
              <a:t>Because risk ratios can be volatile and because systematic change can take time.</a:t>
            </a:r>
          </a:p>
        </p:txBody>
      </p:sp>
    </p:spTree>
    <p:extLst>
      <p:ext uri="{BB962C8B-B14F-4D97-AF65-F5344CB8AC3E}">
        <p14:creationId xmlns:p14="http://schemas.microsoft.com/office/powerpoint/2010/main" val="14006453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“CONSECUTIVE YEARS” FLEXIBILTY</a:t>
            </a:r>
          </a:p>
          <a:p>
            <a:pPr marL="0" indent="0" algn="ctr">
              <a:buNone/>
            </a:pPr>
            <a:r>
              <a:rPr lang="en-US" sz="2000" dirty="0" smtClean="0"/>
              <a:t>or</a:t>
            </a:r>
            <a:r>
              <a:rPr lang="en-US" dirty="0" smtClean="0"/>
              <a:t> USE “MULTIPLE YEARS OF DATA”</a:t>
            </a:r>
          </a:p>
          <a:p>
            <a:pPr marL="0" indent="0">
              <a:buNone/>
            </a:pPr>
            <a:endParaRPr lang="en-US" sz="1800" dirty="0" smtClean="0"/>
          </a:p>
          <a:p>
            <a:pPr marL="0" indent="0">
              <a:buNone/>
            </a:pPr>
            <a:r>
              <a:rPr lang="en-US" sz="1800" dirty="0" smtClean="0"/>
              <a:t>Example: </a:t>
            </a:r>
          </a:p>
          <a:p>
            <a:pPr marL="0" indent="0">
              <a:buNone/>
            </a:pPr>
            <a:r>
              <a:rPr lang="en-US" sz="1800" dirty="0" smtClean="0"/>
              <a:t>In school year 2019-2020, a State has set a risk ratio threshold for identification of 3.0 and requires an LEA to exceed the threshold for three consecutive years:</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800" dirty="0" smtClean="0"/>
              <a:t>Only LEA 2 will be determined to have significant disproportionality in identification, despite the risk ratio of 3.3 for LEA 1 in 2016-17.</a:t>
            </a:r>
            <a:endParaRPr lang="en-US" sz="1800" dirty="0"/>
          </a:p>
          <a:p>
            <a:pPr marL="0" indent="0">
              <a:buNone/>
            </a:pPr>
            <a:endParaRPr lang="en-US" sz="1800" dirty="0"/>
          </a:p>
        </p:txBody>
      </p:sp>
      <p:graphicFrame>
        <p:nvGraphicFramePr>
          <p:cNvPr id="9" name="Table 8"/>
          <p:cNvGraphicFramePr>
            <a:graphicFrameLocks noGrp="1"/>
          </p:cNvGraphicFramePr>
          <p:nvPr>
            <p:extLst>
              <p:ext uri="{D42A27DB-BD31-4B8C-83A1-F6EECF244321}">
                <p14:modId xmlns:p14="http://schemas.microsoft.com/office/powerpoint/2010/main" val="207627706"/>
              </p:ext>
            </p:extLst>
          </p:nvPr>
        </p:nvGraphicFramePr>
        <p:xfrm>
          <a:off x="2743200" y="4800600"/>
          <a:ext cx="3428999" cy="762000"/>
        </p:xfrm>
        <a:graphic>
          <a:graphicData uri="http://schemas.openxmlformats.org/drawingml/2006/table">
            <a:tbl>
              <a:tblPr firstRow="1" firstCol="1" bandRow="1">
                <a:tableStyleId>{5C22544A-7EE6-4342-B048-85BDC9FD1C3A}</a:tableStyleId>
              </a:tblPr>
              <a:tblGrid>
                <a:gridCol w="722539"/>
                <a:gridCol w="918482"/>
                <a:gridCol w="918482"/>
                <a:gridCol w="869496"/>
              </a:tblGrid>
              <a:tr h="254000">
                <a:tc>
                  <a:txBody>
                    <a:bodyPr/>
                    <a:lstStyle/>
                    <a:p>
                      <a:pPr marL="1371600" marR="0" indent="-1371600" algn="l">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c>
                  <a:txBody>
                    <a:bodyPr/>
                    <a:lstStyle/>
                    <a:p>
                      <a:pPr marL="1371600" marR="0" indent="-1371600" algn="ctr">
                        <a:spcBef>
                          <a:spcPts val="0"/>
                        </a:spcBef>
                        <a:spcAft>
                          <a:spcPts val="0"/>
                        </a:spcAft>
                      </a:pPr>
                      <a:r>
                        <a:rPr lang="en-US" sz="1200">
                          <a:effectLst/>
                        </a:rPr>
                        <a:t>2015-16</a:t>
                      </a:r>
                      <a:endParaRPr lang="en-US" sz="1100">
                        <a:effectLst/>
                        <a:latin typeface="Calibri"/>
                        <a:ea typeface="Calibri"/>
                        <a:cs typeface="Times New Roman"/>
                      </a:endParaRPr>
                    </a:p>
                  </a:txBody>
                  <a:tcPr marL="68580" marR="68580" marT="0" marB="0"/>
                </a:tc>
                <a:tc>
                  <a:txBody>
                    <a:bodyPr/>
                    <a:lstStyle/>
                    <a:p>
                      <a:pPr marL="1371600" marR="0" indent="-1371600" algn="l">
                        <a:spcBef>
                          <a:spcPts val="0"/>
                        </a:spcBef>
                        <a:spcAft>
                          <a:spcPts val="0"/>
                        </a:spcAft>
                      </a:pPr>
                      <a:r>
                        <a:rPr lang="en-US" sz="1200">
                          <a:effectLst/>
                        </a:rPr>
                        <a:t>2016-17</a:t>
                      </a:r>
                      <a:endParaRPr lang="en-US" sz="1100">
                        <a:effectLst/>
                        <a:latin typeface="Calibri"/>
                        <a:ea typeface="Calibri"/>
                        <a:cs typeface="Times New Roman"/>
                      </a:endParaRPr>
                    </a:p>
                  </a:txBody>
                  <a:tcPr marL="68580" marR="68580" marT="0" marB="0"/>
                </a:tc>
                <a:tc>
                  <a:txBody>
                    <a:bodyPr/>
                    <a:lstStyle/>
                    <a:p>
                      <a:pPr marL="1371600" marR="0" indent="-1371600" algn="l">
                        <a:spcBef>
                          <a:spcPts val="0"/>
                        </a:spcBef>
                        <a:spcAft>
                          <a:spcPts val="0"/>
                        </a:spcAft>
                      </a:pPr>
                      <a:r>
                        <a:rPr lang="en-US" sz="1200">
                          <a:effectLst/>
                        </a:rPr>
                        <a:t>2017-18</a:t>
                      </a:r>
                      <a:endParaRPr lang="en-US" sz="1100">
                        <a:effectLst/>
                        <a:latin typeface="Calibri"/>
                        <a:ea typeface="Calibri"/>
                        <a:cs typeface="Times New Roman"/>
                      </a:endParaRPr>
                    </a:p>
                  </a:txBody>
                  <a:tcPr marL="68580" marR="68580" marT="0" marB="0"/>
                </a:tc>
              </a:tr>
              <a:tr h="254000">
                <a:tc>
                  <a:txBody>
                    <a:bodyPr/>
                    <a:lstStyle/>
                    <a:p>
                      <a:pPr marL="1371600" marR="0" indent="-1371600" algn="ctr">
                        <a:spcBef>
                          <a:spcPts val="0"/>
                        </a:spcBef>
                        <a:spcAft>
                          <a:spcPts val="0"/>
                        </a:spcAft>
                      </a:pPr>
                      <a:r>
                        <a:rPr lang="en-US" sz="1200" dirty="0">
                          <a:effectLst/>
                        </a:rPr>
                        <a:t>LEA 1</a:t>
                      </a:r>
                      <a:endParaRPr lang="en-US" sz="1100" dirty="0">
                        <a:effectLst/>
                        <a:latin typeface="Calibri"/>
                        <a:ea typeface="Calibri"/>
                        <a:cs typeface="Times New Roman"/>
                      </a:endParaRPr>
                    </a:p>
                  </a:txBody>
                  <a:tcPr marL="68580" marR="68580" marT="0" marB="0" anchor="ctr"/>
                </a:tc>
                <a:tc>
                  <a:txBody>
                    <a:bodyPr/>
                    <a:lstStyle/>
                    <a:p>
                      <a:pPr marL="1371600" marR="0" indent="-1371600" algn="ctr">
                        <a:spcBef>
                          <a:spcPts val="0"/>
                        </a:spcBef>
                        <a:spcAft>
                          <a:spcPts val="0"/>
                        </a:spcAft>
                      </a:pPr>
                      <a:r>
                        <a:rPr lang="en-US" sz="1200" dirty="0">
                          <a:effectLst/>
                        </a:rPr>
                        <a:t>2.7</a:t>
                      </a:r>
                      <a:endParaRPr lang="en-US" sz="1100" dirty="0">
                        <a:effectLst/>
                        <a:latin typeface="Calibri"/>
                        <a:ea typeface="Calibri"/>
                        <a:cs typeface="Times New Roman"/>
                      </a:endParaRPr>
                    </a:p>
                  </a:txBody>
                  <a:tcPr marL="68580" marR="68580" marT="0" marB="0" anchor="ctr"/>
                </a:tc>
                <a:tc>
                  <a:txBody>
                    <a:bodyPr/>
                    <a:lstStyle/>
                    <a:p>
                      <a:pPr marL="1371600" marR="0" indent="-1371600" algn="ctr">
                        <a:spcBef>
                          <a:spcPts val="0"/>
                        </a:spcBef>
                        <a:spcAft>
                          <a:spcPts val="0"/>
                        </a:spcAft>
                      </a:pPr>
                      <a:r>
                        <a:rPr lang="en-US" sz="1200">
                          <a:effectLst/>
                        </a:rPr>
                        <a:t>3.3</a:t>
                      </a:r>
                      <a:endParaRPr lang="en-US" sz="1100">
                        <a:effectLst/>
                        <a:latin typeface="Calibri"/>
                        <a:ea typeface="Calibri"/>
                        <a:cs typeface="Times New Roman"/>
                      </a:endParaRPr>
                    </a:p>
                  </a:txBody>
                  <a:tcPr marL="68580" marR="68580" marT="0" marB="0" anchor="ctr"/>
                </a:tc>
                <a:tc>
                  <a:txBody>
                    <a:bodyPr/>
                    <a:lstStyle/>
                    <a:p>
                      <a:pPr marL="1371600" marR="0" indent="-1371600" algn="ctr">
                        <a:spcBef>
                          <a:spcPts val="0"/>
                        </a:spcBef>
                        <a:spcAft>
                          <a:spcPts val="0"/>
                        </a:spcAft>
                      </a:pPr>
                      <a:r>
                        <a:rPr lang="en-US" sz="1200">
                          <a:effectLst/>
                        </a:rPr>
                        <a:t>2.6</a:t>
                      </a:r>
                      <a:endParaRPr lang="en-US" sz="1100">
                        <a:effectLst/>
                        <a:latin typeface="Calibri"/>
                        <a:ea typeface="Calibri"/>
                        <a:cs typeface="Times New Roman"/>
                      </a:endParaRPr>
                    </a:p>
                  </a:txBody>
                  <a:tcPr marL="68580" marR="68580" marT="0" marB="0" anchor="ctr"/>
                </a:tc>
              </a:tr>
              <a:tr h="254000">
                <a:tc>
                  <a:txBody>
                    <a:bodyPr/>
                    <a:lstStyle/>
                    <a:p>
                      <a:pPr marL="1371600" marR="0" indent="-1371600" algn="ctr">
                        <a:spcBef>
                          <a:spcPts val="0"/>
                        </a:spcBef>
                        <a:spcAft>
                          <a:spcPts val="0"/>
                        </a:spcAft>
                      </a:pPr>
                      <a:r>
                        <a:rPr lang="en-US" sz="1200">
                          <a:effectLst/>
                        </a:rPr>
                        <a:t>LEA 2</a:t>
                      </a:r>
                      <a:endParaRPr lang="en-US" sz="1100">
                        <a:effectLst/>
                        <a:latin typeface="Calibri"/>
                        <a:ea typeface="Calibri"/>
                        <a:cs typeface="Times New Roman"/>
                      </a:endParaRPr>
                    </a:p>
                  </a:txBody>
                  <a:tcPr marL="68580" marR="68580" marT="0" marB="0" anchor="ctr"/>
                </a:tc>
                <a:tc>
                  <a:txBody>
                    <a:bodyPr/>
                    <a:lstStyle/>
                    <a:p>
                      <a:pPr marL="1371600" marR="0" indent="-1371600" algn="ctr">
                        <a:spcBef>
                          <a:spcPts val="0"/>
                        </a:spcBef>
                        <a:spcAft>
                          <a:spcPts val="0"/>
                        </a:spcAft>
                      </a:pPr>
                      <a:r>
                        <a:rPr lang="en-US" sz="1200">
                          <a:effectLst/>
                        </a:rPr>
                        <a:t>3.1</a:t>
                      </a:r>
                      <a:endParaRPr lang="en-US" sz="1100">
                        <a:effectLst/>
                        <a:latin typeface="Calibri"/>
                        <a:ea typeface="Calibri"/>
                        <a:cs typeface="Times New Roman"/>
                      </a:endParaRPr>
                    </a:p>
                  </a:txBody>
                  <a:tcPr marL="68580" marR="68580" marT="0" marB="0" anchor="ctr"/>
                </a:tc>
                <a:tc>
                  <a:txBody>
                    <a:bodyPr/>
                    <a:lstStyle/>
                    <a:p>
                      <a:pPr marL="1371600" marR="0" indent="-1371600" algn="ctr">
                        <a:spcBef>
                          <a:spcPts val="0"/>
                        </a:spcBef>
                        <a:spcAft>
                          <a:spcPts val="0"/>
                        </a:spcAft>
                      </a:pPr>
                      <a:r>
                        <a:rPr lang="en-US" sz="1200">
                          <a:effectLst/>
                        </a:rPr>
                        <a:t>3.3</a:t>
                      </a:r>
                      <a:endParaRPr lang="en-US" sz="1100">
                        <a:effectLst/>
                        <a:latin typeface="Calibri"/>
                        <a:ea typeface="Calibri"/>
                        <a:cs typeface="Times New Roman"/>
                      </a:endParaRPr>
                    </a:p>
                  </a:txBody>
                  <a:tcPr marL="68580" marR="68580" marT="0" marB="0" anchor="ctr"/>
                </a:tc>
                <a:tc>
                  <a:txBody>
                    <a:bodyPr/>
                    <a:lstStyle/>
                    <a:p>
                      <a:pPr marL="1371600" marR="0" indent="-1371600" algn="ctr">
                        <a:spcBef>
                          <a:spcPts val="0"/>
                        </a:spcBef>
                        <a:spcAft>
                          <a:spcPts val="0"/>
                        </a:spcAft>
                      </a:pPr>
                      <a:r>
                        <a:rPr lang="en-US" sz="1200" dirty="0">
                          <a:effectLst/>
                        </a:rPr>
                        <a:t>3.3</a:t>
                      </a:r>
                      <a:endParaRPr lang="en-US"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0065343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“REASONABLE PROGRESS” FLEXIBILITY</a:t>
            </a:r>
          </a:p>
          <a:p>
            <a:r>
              <a:rPr lang="en-US" sz="2400" dirty="0" smtClean="0"/>
              <a:t>Optional</a:t>
            </a:r>
          </a:p>
          <a:p>
            <a:r>
              <a:rPr lang="en-US" sz="2400" dirty="0" smtClean="0"/>
              <a:t>If LEA above risk ratio threshold but lowering risk ratio for the two prior consecutive years, State need not find significant disproportionality.</a:t>
            </a:r>
          </a:p>
          <a:p>
            <a:r>
              <a:rPr lang="en-US" sz="2400" dirty="0" smtClean="0"/>
              <a:t>Specific details of how much risk ratio must be lowered is determined by State in consultation with stakeholders, including SAP.</a:t>
            </a:r>
          </a:p>
          <a:p>
            <a:pPr marL="0" indent="0">
              <a:buNone/>
            </a:pPr>
            <a:r>
              <a:rPr lang="en-US" sz="1800" dirty="0" smtClean="0"/>
              <a:t>Given the time it takes to make systematic change, why interrupt something that is working.</a:t>
            </a:r>
          </a:p>
          <a:p>
            <a:pPr marL="0" indent="0" algn="ctr">
              <a:buNone/>
            </a:pPr>
            <a:endParaRPr lang="en-US" dirty="0"/>
          </a:p>
        </p:txBody>
      </p:sp>
    </p:spTree>
    <p:extLst>
      <p:ext uri="{BB962C8B-B14F-4D97-AF65-F5344CB8AC3E}">
        <p14:creationId xmlns:p14="http://schemas.microsoft.com/office/powerpoint/2010/main" val="32589898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Standard Methodology</a:t>
            </a:r>
            <a:endParaRPr lang="en-US" sz="4000" b="1"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“REASONABLE PROGRESS” FLEXIBILITY</a:t>
            </a:r>
          </a:p>
          <a:p>
            <a:pPr marL="0" indent="0">
              <a:buNone/>
            </a:pPr>
            <a:r>
              <a:rPr lang="en-US" sz="2000" dirty="0" smtClean="0"/>
              <a:t>Example:</a:t>
            </a:r>
          </a:p>
          <a:p>
            <a:pPr marL="0" indent="0">
              <a:buNone/>
            </a:pPr>
            <a:r>
              <a:rPr lang="en-US" sz="2000" dirty="0" smtClean="0"/>
              <a:t>State has set a risk ratio threshold for identification.</a:t>
            </a:r>
          </a:p>
          <a:p>
            <a:pPr marL="0" indent="0">
              <a:buNone/>
            </a:pPr>
            <a:r>
              <a:rPr lang="en-US" sz="2000" dirty="0" smtClean="0"/>
              <a:t>State has defined “reasonable progress” to mean a year-to-year decline in risk ratio of 0.5.</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In school year 2021-2022, the State need not find significant disproportionality for identification in LEA 1.  </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817526486"/>
              </p:ext>
            </p:extLst>
          </p:nvPr>
        </p:nvGraphicFramePr>
        <p:xfrm>
          <a:off x="1524000" y="4572000"/>
          <a:ext cx="5937250" cy="685800"/>
        </p:xfrm>
        <a:graphic>
          <a:graphicData uri="http://schemas.openxmlformats.org/drawingml/2006/table">
            <a:tbl>
              <a:tblPr firstRow="1" firstCol="1" bandRow="1">
                <a:tableStyleId>{5C22544A-7EE6-4342-B048-85BDC9FD1C3A}</a:tableStyleId>
              </a:tblPr>
              <a:tblGrid>
                <a:gridCol w="739775"/>
                <a:gridCol w="2195195"/>
                <a:gridCol w="1501140"/>
                <a:gridCol w="1501140"/>
              </a:tblGrid>
              <a:tr h="228600">
                <a:tc>
                  <a:txBody>
                    <a:bodyPr/>
                    <a:lstStyle/>
                    <a:p>
                      <a:pPr marL="1371600" marR="0" indent="-1371600" algn="l">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1371600" marR="0" indent="-1371600" algn="ctr">
                        <a:spcBef>
                          <a:spcPts val="0"/>
                        </a:spcBef>
                        <a:spcAft>
                          <a:spcPts val="0"/>
                        </a:spcAft>
                      </a:pPr>
                      <a:r>
                        <a:rPr lang="en-US" sz="1200">
                          <a:effectLst/>
                        </a:rPr>
                        <a:t>2018-19</a:t>
                      </a:r>
                      <a:endParaRPr lang="en-US" sz="1100">
                        <a:effectLst/>
                        <a:latin typeface="Calibri"/>
                        <a:ea typeface="Calibri"/>
                        <a:cs typeface="Times New Roman"/>
                      </a:endParaRPr>
                    </a:p>
                  </a:txBody>
                  <a:tcPr marL="68580" marR="68580" marT="0" marB="0"/>
                </a:tc>
                <a:tc>
                  <a:txBody>
                    <a:bodyPr/>
                    <a:lstStyle/>
                    <a:p>
                      <a:pPr marL="1371600" marR="0" indent="-1371600" algn="ctr">
                        <a:spcBef>
                          <a:spcPts val="0"/>
                        </a:spcBef>
                        <a:spcAft>
                          <a:spcPts val="0"/>
                        </a:spcAft>
                      </a:pPr>
                      <a:r>
                        <a:rPr lang="en-US" sz="1200">
                          <a:effectLst/>
                        </a:rPr>
                        <a:t>2019-20</a:t>
                      </a:r>
                      <a:endParaRPr lang="en-US" sz="1100">
                        <a:effectLst/>
                        <a:latin typeface="Calibri"/>
                        <a:ea typeface="Calibri"/>
                        <a:cs typeface="Times New Roman"/>
                      </a:endParaRPr>
                    </a:p>
                  </a:txBody>
                  <a:tcPr marL="68580" marR="68580" marT="0" marB="0"/>
                </a:tc>
                <a:tc>
                  <a:txBody>
                    <a:bodyPr/>
                    <a:lstStyle/>
                    <a:p>
                      <a:pPr marL="1371600" marR="0" indent="-1371600" algn="ctr">
                        <a:spcBef>
                          <a:spcPts val="0"/>
                        </a:spcBef>
                        <a:spcAft>
                          <a:spcPts val="0"/>
                        </a:spcAft>
                      </a:pPr>
                      <a:r>
                        <a:rPr lang="en-US" sz="1200">
                          <a:effectLst/>
                        </a:rPr>
                        <a:t>2020-21</a:t>
                      </a:r>
                      <a:endParaRPr lang="en-US" sz="1100">
                        <a:effectLst/>
                        <a:latin typeface="Calibri"/>
                        <a:ea typeface="Calibri"/>
                        <a:cs typeface="Times New Roman"/>
                      </a:endParaRPr>
                    </a:p>
                  </a:txBody>
                  <a:tcPr marL="68580" marR="68580" marT="0" marB="0"/>
                </a:tc>
              </a:tr>
              <a:tr h="228600">
                <a:tc>
                  <a:txBody>
                    <a:bodyPr/>
                    <a:lstStyle/>
                    <a:p>
                      <a:pPr marL="1371600" marR="0" indent="-1371600" algn="ctr">
                        <a:spcBef>
                          <a:spcPts val="0"/>
                        </a:spcBef>
                        <a:spcAft>
                          <a:spcPts val="0"/>
                        </a:spcAft>
                      </a:pPr>
                      <a:r>
                        <a:rPr lang="en-US" sz="1200">
                          <a:effectLst/>
                        </a:rPr>
                        <a:t>LEA 1</a:t>
                      </a:r>
                      <a:endParaRPr lang="en-US" sz="1100">
                        <a:effectLst/>
                        <a:latin typeface="Calibri"/>
                        <a:ea typeface="Calibri"/>
                        <a:cs typeface="Times New Roman"/>
                      </a:endParaRPr>
                    </a:p>
                  </a:txBody>
                  <a:tcPr marL="68580" marR="68580" marT="0" marB="0" anchor="ctr"/>
                </a:tc>
                <a:tc>
                  <a:txBody>
                    <a:bodyPr/>
                    <a:lstStyle/>
                    <a:p>
                      <a:pPr marL="1371600" marR="0" indent="-1371600" algn="ctr">
                        <a:spcBef>
                          <a:spcPts val="0"/>
                        </a:spcBef>
                        <a:spcAft>
                          <a:spcPts val="0"/>
                        </a:spcAft>
                      </a:pPr>
                      <a:r>
                        <a:rPr lang="en-US" sz="1200">
                          <a:effectLst/>
                        </a:rPr>
                        <a:t>4.9</a:t>
                      </a:r>
                      <a:endParaRPr lang="en-US" sz="1100">
                        <a:effectLst/>
                        <a:latin typeface="Calibri"/>
                        <a:ea typeface="Calibri"/>
                        <a:cs typeface="Times New Roman"/>
                      </a:endParaRPr>
                    </a:p>
                  </a:txBody>
                  <a:tcPr marL="68580" marR="68580" marT="0" marB="0" anchor="ctr"/>
                </a:tc>
                <a:tc>
                  <a:txBody>
                    <a:bodyPr/>
                    <a:lstStyle/>
                    <a:p>
                      <a:pPr marL="1371600" marR="0" indent="-1371600" algn="ctr">
                        <a:spcBef>
                          <a:spcPts val="0"/>
                        </a:spcBef>
                        <a:spcAft>
                          <a:spcPts val="0"/>
                        </a:spcAft>
                      </a:pPr>
                      <a:r>
                        <a:rPr lang="en-US" sz="1200">
                          <a:effectLst/>
                        </a:rPr>
                        <a:t>4.3</a:t>
                      </a:r>
                      <a:endParaRPr lang="en-US" sz="1100">
                        <a:effectLst/>
                        <a:latin typeface="Calibri"/>
                        <a:ea typeface="Calibri"/>
                        <a:cs typeface="Times New Roman"/>
                      </a:endParaRPr>
                    </a:p>
                  </a:txBody>
                  <a:tcPr marL="68580" marR="68580" marT="0" marB="0" anchor="ctr"/>
                </a:tc>
                <a:tc>
                  <a:txBody>
                    <a:bodyPr/>
                    <a:lstStyle/>
                    <a:p>
                      <a:pPr marL="1371600" marR="0" indent="-1371600" algn="ctr">
                        <a:spcBef>
                          <a:spcPts val="0"/>
                        </a:spcBef>
                        <a:spcAft>
                          <a:spcPts val="0"/>
                        </a:spcAft>
                      </a:pPr>
                      <a:r>
                        <a:rPr lang="en-US" sz="1200">
                          <a:effectLst/>
                        </a:rPr>
                        <a:t>3.6</a:t>
                      </a:r>
                      <a:endParaRPr lang="en-US" sz="1100">
                        <a:effectLst/>
                        <a:latin typeface="Calibri"/>
                        <a:ea typeface="Calibri"/>
                        <a:cs typeface="Times New Roman"/>
                      </a:endParaRPr>
                    </a:p>
                  </a:txBody>
                  <a:tcPr marL="68580" marR="68580" marT="0" marB="0" anchor="ctr"/>
                </a:tc>
              </a:tr>
              <a:tr h="228600">
                <a:tc>
                  <a:txBody>
                    <a:bodyPr/>
                    <a:lstStyle/>
                    <a:p>
                      <a:pPr marL="1371600" marR="0" indent="-1371600" algn="ctr">
                        <a:spcBef>
                          <a:spcPts val="0"/>
                        </a:spcBef>
                        <a:spcAft>
                          <a:spcPts val="0"/>
                        </a:spcAft>
                      </a:pPr>
                      <a:r>
                        <a:rPr lang="en-US" sz="1200">
                          <a:effectLst/>
                        </a:rPr>
                        <a:t>LEA 2</a:t>
                      </a:r>
                      <a:endParaRPr lang="en-US" sz="1100">
                        <a:effectLst/>
                        <a:latin typeface="Calibri"/>
                        <a:ea typeface="Calibri"/>
                        <a:cs typeface="Times New Roman"/>
                      </a:endParaRPr>
                    </a:p>
                  </a:txBody>
                  <a:tcPr marL="68580" marR="68580" marT="0" marB="0" anchor="ctr"/>
                </a:tc>
                <a:tc>
                  <a:txBody>
                    <a:bodyPr/>
                    <a:lstStyle/>
                    <a:p>
                      <a:pPr marL="1371600" marR="0" indent="-1371600" algn="ctr">
                        <a:spcBef>
                          <a:spcPts val="0"/>
                        </a:spcBef>
                        <a:spcAft>
                          <a:spcPts val="0"/>
                        </a:spcAft>
                      </a:pPr>
                      <a:r>
                        <a:rPr lang="en-US" sz="1200">
                          <a:effectLst/>
                        </a:rPr>
                        <a:t>4.9</a:t>
                      </a:r>
                      <a:endParaRPr lang="en-US" sz="1100">
                        <a:effectLst/>
                        <a:latin typeface="Calibri"/>
                        <a:ea typeface="Calibri"/>
                        <a:cs typeface="Times New Roman"/>
                      </a:endParaRPr>
                    </a:p>
                  </a:txBody>
                  <a:tcPr marL="68580" marR="68580" marT="0" marB="0" anchor="ctr"/>
                </a:tc>
                <a:tc>
                  <a:txBody>
                    <a:bodyPr/>
                    <a:lstStyle/>
                    <a:p>
                      <a:pPr marL="1371600" marR="0" indent="-1371600" algn="ctr">
                        <a:spcBef>
                          <a:spcPts val="0"/>
                        </a:spcBef>
                        <a:spcAft>
                          <a:spcPts val="0"/>
                        </a:spcAft>
                      </a:pPr>
                      <a:r>
                        <a:rPr lang="en-US" sz="1200">
                          <a:effectLst/>
                        </a:rPr>
                        <a:t>3.6</a:t>
                      </a:r>
                      <a:endParaRPr lang="en-US" sz="1100">
                        <a:effectLst/>
                        <a:latin typeface="Calibri"/>
                        <a:ea typeface="Calibri"/>
                        <a:cs typeface="Times New Roman"/>
                      </a:endParaRPr>
                    </a:p>
                  </a:txBody>
                  <a:tcPr marL="68580" marR="68580" marT="0" marB="0" anchor="ctr"/>
                </a:tc>
                <a:tc>
                  <a:txBody>
                    <a:bodyPr/>
                    <a:lstStyle/>
                    <a:p>
                      <a:pPr marL="1371600" marR="0" indent="-1371600" algn="ctr">
                        <a:spcBef>
                          <a:spcPts val="0"/>
                        </a:spcBef>
                        <a:spcAft>
                          <a:spcPts val="0"/>
                        </a:spcAft>
                      </a:pPr>
                      <a:r>
                        <a:rPr lang="en-US" sz="1200" dirty="0">
                          <a:effectLst/>
                        </a:rPr>
                        <a:t>4.3</a:t>
                      </a:r>
                      <a:endParaRPr lang="en-US"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366915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t>Part IV</a:t>
            </a:r>
            <a:br>
              <a:rPr lang="en-US" b="1" dirty="0" smtClean="0"/>
            </a:br>
            <a:r>
              <a:rPr lang="en-US" b="1" dirty="0"/>
              <a:t/>
            </a:r>
            <a:br>
              <a:rPr lang="en-US" b="1" dirty="0"/>
            </a:br>
            <a:r>
              <a:rPr lang="en-US" b="1" dirty="0" smtClean="0"/>
              <a:t>DATA REPORTING</a:t>
            </a:r>
            <a:endParaRPr lang="en-US" b="1" dirty="0"/>
          </a:p>
        </p:txBody>
      </p:sp>
    </p:spTree>
    <p:extLst>
      <p:ext uri="{BB962C8B-B14F-4D97-AF65-F5344CB8AC3E}">
        <p14:creationId xmlns:p14="http://schemas.microsoft.com/office/powerpoint/2010/main" val="1102201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886200"/>
          </a:xfrm>
        </p:spPr>
        <p:txBody>
          <a:bodyPr>
            <a:normAutofit fontScale="85000" lnSpcReduction="10000"/>
          </a:bodyPr>
          <a:lstStyle/>
          <a:p>
            <a:pPr marL="0" lvl="0" indent="0">
              <a:buNone/>
            </a:pPr>
            <a:r>
              <a:rPr lang="en-US" i="1" dirty="0"/>
              <a:t>IDEA 618 State-reported </a:t>
            </a:r>
            <a:r>
              <a:rPr lang="en-US" i="1" dirty="0" smtClean="0"/>
              <a:t>data (LEA MOE/CEIS Collection)</a:t>
            </a:r>
            <a:r>
              <a:rPr lang="en-US" dirty="0" smtClean="0"/>
              <a:t>:</a:t>
            </a:r>
            <a:endParaRPr lang="en-US" dirty="0"/>
          </a:p>
          <a:p>
            <a:r>
              <a:rPr lang="en-US" dirty="0" smtClean="0"/>
              <a:t>Roughly 2-3% of districts identified each year as having significant disproportionality </a:t>
            </a:r>
            <a:r>
              <a:rPr lang="en-US" sz="2000" dirty="0" smtClean="0"/>
              <a:t>(fewer than 500) </a:t>
            </a:r>
          </a:p>
          <a:p>
            <a:r>
              <a:rPr lang="en-US" dirty="0" smtClean="0"/>
              <a:t>2013-2014 </a:t>
            </a:r>
            <a:r>
              <a:rPr lang="en-US" dirty="0"/>
              <a:t>s</a:t>
            </a:r>
            <a:r>
              <a:rPr lang="en-US" dirty="0" smtClean="0"/>
              <a:t>chool </a:t>
            </a:r>
            <a:r>
              <a:rPr lang="en-US" dirty="0"/>
              <a:t>y</a:t>
            </a:r>
            <a:r>
              <a:rPr lang="en-US" dirty="0" smtClean="0"/>
              <a:t>ear:  </a:t>
            </a:r>
          </a:p>
          <a:p>
            <a:pPr lvl="1"/>
            <a:r>
              <a:rPr lang="en-US" dirty="0" smtClean="0">
                <a:solidFill>
                  <a:schemeClr val="tx1"/>
                </a:solidFill>
              </a:rPr>
              <a:t>75% of identified LEAs were in 8 States</a:t>
            </a:r>
          </a:p>
          <a:p>
            <a:pPr lvl="1"/>
            <a:r>
              <a:rPr lang="en-US" dirty="0" smtClean="0">
                <a:solidFill>
                  <a:schemeClr val="tx1"/>
                </a:solidFill>
              </a:rPr>
              <a:t>25 States identified no LEAs with significant disproportionality</a:t>
            </a:r>
          </a:p>
          <a:p>
            <a:pPr lvl="1"/>
            <a:r>
              <a:rPr lang="en-US" dirty="0" smtClean="0">
                <a:solidFill>
                  <a:schemeClr val="tx1"/>
                </a:solidFill>
              </a:rPr>
              <a:t>Of States that identified LEAs, 10 only identified in one category of analysis (i.e., either identification, placement, or discipline)</a:t>
            </a:r>
          </a:p>
          <a:p>
            <a:pPr lvl="1"/>
            <a:r>
              <a:rPr lang="en-US" dirty="0" smtClean="0">
                <a:solidFill>
                  <a:schemeClr val="tx1"/>
                </a:solidFill>
              </a:rPr>
              <a:t>Only four States and one entity identified LEAs in all three categories of </a:t>
            </a:r>
            <a:r>
              <a:rPr lang="en-US" smtClean="0">
                <a:solidFill>
                  <a:schemeClr val="tx1"/>
                </a:solidFill>
              </a:rPr>
              <a:t>analysis </a:t>
            </a:r>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27C47874-B600-4593-85D3-9D67C78C2D44}" type="slidenum">
              <a:rPr lang="en-US" smtClean="0"/>
              <a:t>4</a:t>
            </a:fld>
            <a:endParaRPr lang="en-US"/>
          </a:p>
        </p:txBody>
      </p:sp>
      <p:sp>
        <p:nvSpPr>
          <p:cNvPr id="2" name="Title 1"/>
          <p:cNvSpPr>
            <a:spLocks noGrp="1"/>
          </p:cNvSpPr>
          <p:nvPr>
            <p:ph type="title"/>
          </p:nvPr>
        </p:nvSpPr>
        <p:spPr>
          <a:xfrm>
            <a:off x="457200" y="1600200"/>
            <a:ext cx="8229600" cy="838200"/>
          </a:xfrm>
        </p:spPr>
        <p:txBody>
          <a:bodyPr/>
          <a:lstStyle/>
          <a:p>
            <a:r>
              <a:rPr lang="en-US" sz="3200" b="1" dirty="0" smtClean="0"/>
              <a:t>Racial and Ethnic Disparities</a:t>
            </a:r>
            <a:endParaRPr lang="en-US" sz="3200" b="1" dirty="0"/>
          </a:p>
        </p:txBody>
      </p:sp>
    </p:spTree>
    <p:extLst>
      <p:ext uri="{BB962C8B-B14F-4D97-AF65-F5344CB8AC3E}">
        <p14:creationId xmlns:p14="http://schemas.microsoft.com/office/powerpoint/2010/main" val="5879209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Data Collection and Reporting</a:t>
            </a:r>
            <a:endParaRPr lang="en-US" sz="4000" b="1" dirty="0"/>
          </a:p>
        </p:txBody>
      </p:sp>
      <p:sp>
        <p:nvSpPr>
          <p:cNvPr id="3" name="Content Placeholder 2"/>
          <p:cNvSpPr>
            <a:spLocks noGrp="1"/>
          </p:cNvSpPr>
          <p:nvPr>
            <p:ph idx="1"/>
          </p:nvPr>
        </p:nvSpPr>
        <p:spPr/>
        <p:txBody>
          <a:bodyPr>
            <a:normAutofit fontScale="92500" lnSpcReduction="10000"/>
          </a:bodyPr>
          <a:lstStyle/>
          <a:p>
            <a:r>
              <a:rPr lang="en-US" dirty="0" smtClean="0"/>
              <a:t>OSEP is still working through the full implications of data collection</a:t>
            </a:r>
          </a:p>
          <a:p>
            <a:pPr lvl="1"/>
            <a:r>
              <a:rPr lang="en-US" dirty="0" smtClean="0"/>
              <a:t>SEAs already provide the majority of the necessary data/information to ED</a:t>
            </a:r>
          </a:p>
          <a:p>
            <a:r>
              <a:rPr lang="en-US" dirty="0" smtClean="0"/>
              <a:t>It is anticipated that the MOE/CEIS collection will have some edits in the coming years</a:t>
            </a:r>
          </a:p>
          <a:p>
            <a:r>
              <a:rPr lang="en-US" dirty="0" smtClean="0"/>
              <a:t>An additional collection vehicle is being discussed to capture the required collection pieces addressed in the Final Rule </a:t>
            </a:r>
          </a:p>
          <a:p>
            <a:pPr marL="457200" lvl="1" indent="0">
              <a:buNone/>
            </a:pPr>
            <a:endParaRPr lang="en-US" dirty="0"/>
          </a:p>
        </p:txBody>
      </p:sp>
    </p:spTree>
    <p:extLst>
      <p:ext uri="{BB962C8B-B14F-4D97-AF65-F5344CB8AC3E}">
        <p14:creationId xmlns:p14="http://schemas.microsoft.com/office/powerpoint/2010/main" val="2485978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File Specifications Used</a:t>
            </a:r>
            <a:endParaRPr lang="en-US" sz="4000" b="1" dirty="0"/>
          </a:p>
        </p:txBody>
      </p:sp>
      <p:sp>
        <p:nvSpPr>
          <p:cNvPr id="3" name="Content Placeholder 2"/>
          <p:cNvSpPr>
            <a:spLocks noGrp="1"/>
          </p:cNvSpPr>
          <p:nvPr>
            <p:ph idx="1"/>
          </p:nvPr>
        </p:nvSpPr>
        <p:spPr>
          <a:xfrm>
            <a:off x="457200" y="2209800"/>
            <a:ext cx="8229600" cy="3611563"/>
          </a:xfrm>
        </p:spPr>
        <p:txBody>
          <a:bodyPr/>
          <a:lstStyle/>
          <a:p>
            <a:pPr marL="0" indent="0">
              <a:buNone/>
            </a:pPr>
            <a:r>
              <a:rPr lang="en-US" dirty="0" smtClean="0"/>
              <a:t>We anticipate SEAs and LEAs will use counts from these already collected EDFacts file specifications to calculate risk ratios: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14530022"/>
              </p:ext>
            </p:extLst>
          </p:nvPr>
        </p:nvGraphicFramePr>
        <p:xfrm>
          <a:off x="762000" y="3733800"/>
          <a:ext cx="7315200" cy="2895602"/>
        </p:xfrm>
        <a:graphic>
          <a:graphicData uri="http://schemas.openxmlformats.org/drawingml/2006/table">
            <a:tbl>
              <a:tblPr/>
              <a:tblGrid>
                <a:gridCol w="1203767"/>
                <a:gridCol w="6111433"/>
              </a:tblGrid>
              <a:tr h="558681">
                <a:tc>
                  <a:txBody>
                    <a:bodyPr/>
                    <a:lstStyle/>
                    <a:p>
                      <a:pPr marL="0" marR="0" algn="ctr">
                        <a:lnSpc>
                          <a:spcPct val="115000"/>
                        </a:lnSpc>
                        <a:spcBef>
                          <a:spcPts val="0"/>
                        </a:spcBef>
                        <a:spcAft>
                          <a:spcPts val="0"/>
                        </a:spcAft>
                      </a:pPr>
                      <a:r>
                        <a:rPr lang="en-US" sz="1600" b="1" dirty="0">
                          <a:solidFill>
                            <a:srgbClr val="FFFFFF"/>
                          </a:solidFill>
                          <a:effectLst/>
                          <a:latin typeface="Calibri"/>
                          <a:ea typeface="Calibri"/>
                          <a:cs typeface="Times New Roman"/>
                        </a:rPr>
                        <a:t>File</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9387"/>
                    </a:solidFill>
                  </a:tcPr>
                </a:tc>
                <a:tc>
                  <a:txBody>
                    <a:bodyPr/>
                    <a:lstStyle/>
                    <a:p>
                      <a:pPr marL="0" marR="0" algn="ctr">
                        <a:lnSpc>
                          <a:spcPct val="115000"/>
                        </a:lnSpc>
                        <a:spcBef>
                          <a:spcPts val="0"/>
                        </a:spcBef>
                        <a:spcAft>
                          <a:spcPts val="0"/>
                        </a:spcAft>
                      </a:pPr>
                      <a:r>
                        <a:rPr lang="en-US" sz="1600" b="1">
                          <a:solidFill>
                            <a:srgbClr val="FFFFFF"/>
                          </a:solidFill>
                          <a:effectLst/>
                          <a:latin typeface="Calibri"/>
                          <a:ea typeface="Calibri"/>
                          <a:cs typeface="Times New Roman"/>
                        </a:rPr>
                        <a:t>Description</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9387"/>
                    </a:solidFill>
                  </a:tcPr>
                </a:tc>
              </a:tr>
              <a:tr h="429407">
                <a:tc>
                  <a:txBody>
                    <a:bodyPr/>
                    <a:lstStyle/>
                    <a:p>
                      <a:pPr marL="0" marR="0" algn="ctr">
                        <a:lnSpc>
                          <a:spcPct val="115000"/>
                        </a:lnSpc>
                        <a:spcBef>
                          <a:spcPts val="0"/>
                        </a:spcBef>
                        <a:spcAft>
                          <a:spcPts val="0"/>
                        </a:spcAft>
                      </a:pPr>
                      <a:r>
                        <a:rPr lang="en-US" sz="1600">
                          <a:effectLst/>
                          <a:latin typeface="Calibri"/>
                          <a:ea typeface="Calibri"/>
                          <a:cs typeface="Times New Roman"/>
                        </a:rPr>
                        <a:t>C002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30A13"/>
                          </a:solidFill>
                          <a:effectLst/>
                          <a:latin typeface="Calibri"/>
                          <a:ea typeface="Calibri"/>
                          <a:cs typeface="Helvetica"/>
                        </a:rPr>
                        <a:t>Children with Disabilities (IDEA) School Age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407">
                <a:tc>
                  <a:txBody>
                    <a:bodyPr/>
                    <a:lstStyle/>
                    <a:p>
                      <a:pPr marL="0" marR="0" algn="ctr">
                        <a:lnSpc>
                          <a:spcPct val="115000"/>
                        </a:lnSpc>
                        <a:spcBef>
                          <a:spcPts val="0"/>
                        </a:spcBef>
                        <a:spcAft>
                          <a:spcPts val="0"/>
                        </a:spcAft>
                      </a:pPr>
                      <a:r>
                        <a:rPr lang="en-US" sz="1600">
                          <a:effectLst/>
                          <a:latin typeface="Calibri"/>
                          <a:ea typeface="Calibri"/>
                          <a:cs typeface="Times New Roman"/>
                        </a:rPr>
                        <a:t>C089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30A13"/>
                          </a:solidFill>
                          <a:effectLst/>
                          <a:latin typeface="Calibri"/>
                          <a:ea typeface="Calibri"/>
                          <a:cs typeface="Helvetica"/>
                        </a:rPr>
                        <a:t>Children with Disabilities (IDEA) Early Childhood</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407">
                <a:tc>
                  <a:txBody>
                    <a:bodyPr/>
                    <a:lstStyle/>
                    <a:p>
                      <a:pPr marL="0" marR="0" algn="ctr">
                        <a:lnSpc>
                          <a:spcPct val="115000"/>
                        </a:lnSpc>
                        <a:spcBef>
                          <a:spcPts val="0"/>
                        </a:spcBef>
                        <a:spcAft>
                          <a:spcPts val="0"/>
                        </a:spcAft>
                      </a:pPr>
                      <a:r>
                        <a:rPr lang="en-US" sz="1600">
                          <a:effectLst/>
                          <a:latin typeface="Calibri"/>
                          <a:ea typeface="Calibri"/>
                          <a:cs typeface="Times New Roman"/>
                        </a:rPr>
                        <a:t>C006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30A13"/>
                          </a:solidFill>
                          <a:effectLst/>
                          <a:latin typeface="Calibri"/>
                          <a:ea typeface="Calibri"/>
                          <a:cs typeface="Helvetica"/>
                        </a:rPr>
                        <a:t>Children with Disabilities (IDEA) Suspensions/Expulsions</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407">
                <a:tc>
                  <a:txBody>
                    <a:bodyPr/>
                    <a:lstStyle/>
                    <a:p>
                      <a:pPr marL="0" marR="0" algn="ctr">
                        <a:lnSpc>
                          <a:spcPct val="115000"/>
                        </a:lnSpc>
                        <a:spcBef>
                          <a:spcPts val="0"/>
                        </a:spcBef>
                        <a:spcAft>
                          <a:spcPts val="0"/>
                        </a:spcAft>
                      </a:pPr>
                      <a:r>
                        <a:rPr lang="en-US" sz="1600">
                          <a:effectLst/>
                          <a:latin typeface="Calibri"/>
                          <a:ea typeface="Calibri"/>
                          <a:cs typeface="Times New Roman"/>
                        </a:rPr>
                        <a:t>C143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30A13"/>
                          </a:solidFill>
                          <a:effectLst/>
                          <a:latin typeface="Calibri"/>
                          <a:ea typeface="Calibri"/>
                          <a:cs typeface="Helvetica"/>
                        </a:rPr>
                        <a:t>Children with Disabilities (IDEA) Total Disciplinary Removals</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293">
                <a:tc>
                  <a:txBody>
                    <a:bodyPr/>
                    <a:lstStyle/>
                    <a:p>
                      <a:pPr marL="0" marR="0" algn="ctr">
                        <a:lnSpc>
                          <a:spcPct val="115000"/>
                        </a:lnSpc>
                        <a:spcBef>
                          <a:spcPts val="0"/>
                        </a:spcBef>
                        <a:spcAft>
                          <a:spcPts val="0"/>
                        </a:spcAft>
                      </a:pPr>
                      <a:r>
                        <a:rPr lang="en-US" sz="1600">
                          <a:effectLst/>
                          <a:latin typeface="Calibri"/>
                          <a:ea typeface="Calibri"/>
                          <a:cs typeface="Times New Roman"/>
                        </a:rPr>
                        <a:t>C052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Membership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36566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How the files are used</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4197074"/>
              </p:ext>
            </p:extLst>
          </p:nvPr>
        </p:nvGraphicFramePr>
        <p:xfrm>
          <a:off x="685800" y="2209800"/>
          <a:ext cx="8229597" cy="3276602"/>
        </p:xfrm>
        <a:graphic>
          <a:graphicData uri="http://schemas.openxmlformats.org/drawingml/2006/table">
            <a:tbl>
              <a:tblPr firstRow="1" firstCol="1" bandRow="1"/>
              <a:tblGrid>
                <a:gridCol w="1942609"/>
                <a:gridCol w="1571747"/>
                <a:gridCol w="1571747"/>
                <a:gridCol w="1571747"/>
                <a:gridCol w="1571747"/>
              </a:tblGrid>
              <a:tr h="1476659">
                <a:tc>
                  <a:txBody>
                    <a:bodyPr/>
                    <a:lstStyle/>
                    <a:p>
                      <a:pPr marL="0" marR="0">
                        <a:lnSpc>
                          <a:spcPct val="115000"/>
                        </a:lnSpc>
                        <a:spcBef>
                          <a:spcPts val="0"/>
                        </a:spcBef>
                        <a:spcAft>
                          <a:spcPts val="0"/>
                        </a:spcAft>
                      </a:pPr>
                      <a:r>
                        <a:rPr lang="en-US" sz="1600" b="1" dirty="0">
                          <a:solidFill>
                            <a:srgbClr val="FFFFFF"/>
                          </a:solidFill>
                          <a:effectLst/>
                          <a:latin typeface="Calibri"/>
                          <a:ea typeface="Calibri"/>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9387"/>
                    </a:solidFill>
                  </a:tcPr>
                </a:tc>
                <a:tc>
                  <a:txBody>
                    <a:bodyPr/>
                    <a:lstStyle/>
                    <a:p>
                      <a:pPr marL="0" marR="0" algn="ctr">
                        <a:lnSpc>
                          <a:spcPct val="115000"/>
                        </a:lnSpc>
                        <a:spcBef>
                          <a:spcPts val="0"/>
                        </a:spcBef>
                        <a:spcAft>
                          <a:spcPts val="0"/>
                        </a:spcAft>
                      </a:pPr>
                      <a:r>
                        <a:rPr lang="en-US" sz="1600" b="1">
                          <a:solidFill>
                            <a:srgbClr val="FFFFFF"/>
                          </a:solidFill>
                          <a:effectLst/>
                          <a:latin typeface="Calibri"/>
                          <a:ea typeface="Calibri"/>
                          <a:cs typeface="Times New Roman"/>
                        </a:rPr>
                        <a:t>Identification </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9387"/>
                    </a:solidFill>
                  </a:tcPr>
                </a:tc>
                <a:tc>
                  <a:txBody>
                    <a:bodyPr/>
                    <a:lstStyle/>
                    <a:p>
                      <a:pPr marL="0" marR="0" algn="ctr">
                        <a:lnSpc>
                          <a:spcPct val="115000"/>
                        </a:lnSpc>
                        <a:spcBef>
                          <a:spcPts val="0"/>
                        </a:spcBef>
                        <a:spcAft>
                          <a:spcPts val="0"/>
                        </a:spcAft>
                      </a:pPr>
                      <a:r>
                        <a:rPr lang="en-US" sz="1600" b="1">
                          <a:solidFill>
                            <a:srgbClr val="FFFFFF"/>
                          </a:solidFill>
                          <a:effectLst/>
                          <a:latin typeface="Calibri"/>
                          <a:ea typeface="Calibri"/>
                          <a:cs typeface="Times New Roman"/>
                        </a:rPr>
                        <a:t>Educational environments</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9387"/>
                    </a:solidFill>
                  </a:tcPr>
                </a:tc>
                <a:tc>
                  <a:txBody>
                    <a:bodyPr/>
                    <a:lstStyle/>
                    <a:p>
                      <a:pPr marL="0" marR="0" algn="ctr">
                        <a:lnSpc>
                          <a:spcPct val="115000"/>
                        </a:lnSpc>
                        <a:spcBef>
                          <a:spcPts val="0"/>
                        </a:spcBef>
                        <a:spcAft>
                          <a:spcPts val="0"/>
                        </a:spcAft>
                      </a:pPr>
                      <a:r>
                        <a:rPr lang="en-US" sz="1600" b="1">
                          <a:solidFill>
                            <a:srgbClr val="FFFFFF"/>
                          </a:solidFill>
                          <a:effectLst/>
                          <a:latin typeface="Calibri"/>
                          <a:ea typeface="Calibri"/>
                          <a:cs typeface="Times New Roman"/>
                        </a:rPr>
                        <a:t>Suspension/</a:t>
                      </a:r>
                      <a:endParaRPr lang="en-US" sz="1600">
                        <a:effectLst/>
                        <a:latin typeface="Calibri"/>
                        <a:ea typeface="Calibri"/>
                        <a:cs typeface="Times New Roman"/>
                      </a:endParaRPr>
                    </a:p>
                    <a:p>
                      <a:pPr marL="0" marR="0" algn="ctr">
                        <a:lnSpc>
                          <a:spcPct val="115000"/>
                        </a:lnSpc>
                        <a:spcBef>
                          <a:spcPts val="0"/>
                        </a:spcBef>
                        <a:spcAft>
                          <a:spcPts val="0"/>
                        </a:spcAft>
                      </a:pPr>
                      <a:r>
                        <a:rPr lang="en-US" sz="1600" b="1">
                          <a:solidFill>
                            <a:srgbClr val="FFFFFF"/>
                          </a:solidFill>
                          <a:effectLst/>
                          <a:latin typeface="Calibri"/>
                          <a:ea typeface="Calibri"/>
                          <a:cs typeface="Times New Roman"/>
                        </a:rPr>
                        <a:t>expulsion</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9387"/>
                    </a:solidFill>
                  </a:tcPr>
                </a:tc>
                <a:tc>
                  <a:txBody>
                    <a:bodyPr/>
                    <a:lstStyle/>
                    <a:p>
                      <a:pPr marL="0" marR="0" algn="ctr">
                        <a:lnSpc>
                          <a:spcPct val="115000"/>
                        </a:lnSpc>
                        <a:spcBef>
                          <a:spcPts val="0"/>
                        </a:spcBef>
                        <a:spcAft>
                          <a:spcPts val="0"/>
                        </a:spcAft>
                      </a:pPr>
                      <a:r>
                        <a:rPr lang="en-US" sz="1600" b="1">
                          <a:solidFill>
                            <a:srgbClr val="FFFFFF"/>
                          </a:solidFill>
                          <a:effectLst/>
                          <a:latin typeface="Calibri"/>
                          <a:ea typeface="Calibri"/>
                          <a:cs typeface="Times New Roman"/>
                        </a:rPr>
                        <a:t>Total disciplinary removals</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9387"/>
                    </a:solidFill>
                  </a:tcPr>
                </a:tc>
              </a:tr>
              <a:tr h="815503">
                <a:tc>
                  <a:txBody>
                    <a:bodyPr/>
                    <a:lstStyle/>
                    <a:p>
                      <a:pPr marL="0" marR="0">
                        <a:lnSpc>
                          <a:spcPct val="115000"/>
                        </a:lnSpc>
                        <a:spcBef>
                          <a:spcPts val="0"/>
                        </a:spcBef>
                        <a:spcAft>
                          <a:spcPts val="0"/>
                        </a:spcAft>
                      </a:pPr>
                      <a:r>
                        <a:rPr lang="en-US" sz="1600" b="1" dirty="0">
                          <a:effectLst/>
                          <a:latin typeface="Calibri"/>
                          <a:ea typeface="Calibri"/>
                          <a:cs typeface="Times New Roman"/>
                        </a:rPr>
                        <a:t>Risk numerator </a:t>
                      </a:r>
                      <a:r>
                        <a:rPr lang="en-US" sz="1600" b="1" dirty="0" smtClean="0">
                          <a:effectLst/>
                          <a:latin typeface="Calibri"/>
                          <a:ea typeface="Calibri"/>
                          <a:cs typeface="Times New Roman"/>
                        </a:rPr>
                        <a:t>/ </a:t>
                      </a:r>
                    </a:p>
                    <a:p>
                      <a:pPr marL="0" marR="0">
                        <a:lnSpc>
                          <a:spcPct val="115000"/>
                        </a:lnSpc>
                        <a:spcBef>
                          <a:spcPts val="0"/>
                        </a:spcBef>
                        <a:spcAft>
                          <a:spcPts val="0"/>
                        </a:spcAft>
                      </a:pPr>
                      <a:r>
                        <a:rPr lang="en-US" sz="1600" b="1" dirty="0" smtClean="0">
                          <a:effectLst/>
                          <a:latin typeface="Calibri"/>
                          <a:ea typeface="Calibri"/>
                          <a:cs typeface="Times New Roman"/>
                        </a:rPr>
                        <a:t>cell</a:t>
                      </a:r>
                      <a:r>
                        <a:rPr lang="en-US" sz="1600" b="1" baseline="0" dirty="0" smtClean="0">
                          <a:effectLst/>
                          <a:latin typeface="Calibri"/>
                          <a:ea typeface="Calibri"/>
                          <a:cs typeface="Times New Roman"/>
                        </a:rPr>
                        <a:t> size</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C002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C002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a:ea typeface="Calibri"/>
                          <a:cs typeface="Times New Roman"/>
                        </a:rPr>
                        <a:t>C006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a:ea typeface="Calibri"/>
                          <a:cs typeface="Times New Roman"/>
                        </a:rPr>
                        <a:t>C143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4440">
                <a:tc>
                  <a:txBody>
                    <a:bodyPr/>
                    <a:lstStyle/>
                    <a:p>
                      <a:pPr marL="0" marR="0">
                        <a:lnSpc>
                          <a:spcPct val="115000"/>
                        </a:lnSpc>
                        <a:spcBef>
                          <a:spcPts val="0"/>
                        </a:spcBef>
                        <a:spcAft>
                          <a:spcPts val="0"/>
                        </a:spcAft>
                      </a:pPr>
                      <a:r>
                        <a:rPr lang="en-US" sz="1600" b="1" dirty="0">
                          <a:effectLst/>
                          <a:latin typeface="Calibri"/>
                          <a:ea typeface="Calibri"/>
                          <a:cs typeface="Times New Roman"/>
                        </a:rPr>
                        <a:t>Risk </a:t>
                      </a:r>
                      <a:r>
                        <a:rPr lang="en-US" sz="1600" b="1" dirty="0" smtClean="0">
                          <a:effectLst/>
                          <a:latin typeface="Calibri"/>
                          <a:ea typeface="Calibri"/>
                          <a:cs typeface="Times New Roman"/>
                        </a:rPr>
                        <a:t>denominator / n-size</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a:ea typeface="Calibri"/>
                          <a:cs typeface="Times New Roman"/>
                        </a:rPr>
                        <a:t>C052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C002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C002</a:t>
                      </a:r>
                    </a:p>
                    <a:p>
                      <a:pPr marL="0" marR="0" algn="ctr">
                        <a:lnSpc>
                          <a:spcPct val="115000"/>
                        </a:lnSpc>
                        <a:spcBef>
                          <a:spcPts val="0"/>
                        </a:spcBef>
                        <a:spcAft>
                          <a:spcPts val="0"/>
                        </a:spcAft>
                      </a:pPr>
                      <a:r>
                        <a:rPr lang="en-US" sz="1600" dirty="0">
                          <a:effectLst/>
                          <a:latin typeface="Calibri"/>
                          <a:ea typeface="Calibri"/>
                          <a:cs typeface="Times New Roman"/>
                        </a:rPr>
                        <a:t>C089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C002</a:t>
                      </a:r>
                    </a:p>
                    <a:p>
                      <a:pPr marL="0" marR="0" algn="ctr">
                        <a:lnSpc>
                          <a:spcPct val="115000"/>
                        </a:lnSpc>
                        <a:spcBef>
                          <a:spcPts val="0"/>
                        </a:spcBef>
                        <a:spcAft>
                          <a:spcPts val="0"/>
                        </a:spcAft>
                      </a:pPr>
                      <a:r>
                        <a:rPr lang="en-US" sz="1600" dirty="0">
                          <a:effectLst/>
                          <a:latin typeface="Calibri"/>
                          <a:ea typeface="Calibri"/>
                          <a:cs typeface="Times New Roman"/>
                        </a:rPr>
                        <a:t>C089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219200" y="5638800"/>
            <a:ext cx="6858000" cy="646331"/>
          </a:xfrm>
          <a:prstGeom prst="rect">
            <a:avLst/>
          </a:prstGeom>
          <a:noFill/>
        </p:spPr>
        <p:txBody>
          <a:bodyPr wrap="square" rtlCol="0">
            <a:spAutoFit/>
          </a:bodyPr>
          <a:lstStyle/>
          <a:p>
            <a:r>
              <a:rPr lang="en-US" dirty="0" smtClean="0"/>
              <a:t>Note: OSEP will provide further clarification around the appropriate risk denominator for 3-5 year olds in the coming months </a:t>
            </a:r>
            <a:endParaRPr lang="en-US" dirty="0"/>
          </a:p>
        </p:txBody>
      </p:sp>
    </p:spTree>
    <p:extLst>
      <p:ext uri="{BB962C8B-B14F-4D97-AF65-F5344CB8AC3E}">
        <p14:creationId xmlns:p14="http://schemas.microsoft.com/office/powerpoint/2010/main" val="17668975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75" y="1600200"/>
            <a:ext cx="8229600" cy="1143000"/>
          </a:xfrm>
        </p:spPr>
        <p:txBody>
          <a:bodyPr>
            <a:normAutofit/>
          </a:bodyPr>
          <a:lstStyle/>
          <a:p>
            <a:r>
              <a:rPr lang="en-US" sz="4000" b="1" dirty="0" smtClean="0">
                <a:latin typeface="Georgia" panose="02040502050405020303" pitchFamily="18" charset="0"/>
              </a:rPr>
              <a:t>File Specification Example</a:t>
            </a:r>
            <a:endParaRPr lang="en-US" sz="4000" b="1" dirty="0">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228600" y="3636607"/>
                <a:ext cx="8723350" cy="1294906"/>
              </a:xfrm>
              <a:prstGeom prst="rect">
                <a:avLst/>
              </a:prstGeom>
              <a:noFill/>
            </p:spPr>
            <p:txBody>
              <a:bodyPr wrap="none" rtlCol="0">
                <a:spAutoFit/>
              </a:bodyPr>
              <a:lstStyle/>
              <a:p>
                <a:r>
                  <a:rPr lang="en-US" dirty="0" smtClean="0"/>
                  <a:t>Risk </a:t>
                </a:r>
                <a:r>
                  <a:rPr lang="en-US" dirty="0"/>
                  <a:t>R</a:t>
                </a:r>
                <a:r>
                  <a:rPr lang="en-US" dirty="0" smtClean="0"/>
                  <a:t>atio = </a:t>
                </a:r>
                <a14:m>
                  <m:oMath xmlns:m="http://schemas.openxmlformats.org/officeDocument/2006/math">
                    <m:f>
                      <m:fPr>
                        <m:ctrlPr>
                          <a:rPr lang="en-US" i="1" smtClean="0">
                            <a:latin typeface="Cambria Math" panose="02040503050406030204" pitchFamily="18" charset="0"/>
                          </a:rPr>
                        </m:ctrlPr>
                      </m:fPr>
                      <m:num>
                        <m:eqArr>
                          <m:eqArrPr>
                            <m:ctrlPr>
                              <a:rPr lang="en-US" b="0" i="1" smtClean="0">
                                <a:latin typeface="Cambria Math" panose="02040503050406030204" pitchFamily="18" charset="0"/>
                              </a:rPr>
                            </m:ctrlPr>
                          </m:eqArrPr>
                          <m:e>
                            <m:r>
                              <m:rPr>
                                <m:nor/>
                              </m:rPr>
                              <a:rPr lang="en-US" b="1" i="0" smtClean="0">
                                <a:latin typeface="Cambria Math"/>
                              </a:rPr>
                              <m:t>C</m:t>
                            </m:r>
                            <m:r>
                              <m:rPr>
                                <m:nor/>
                              </m:rPr>
                              <a:rPr lang="en-US" b="1" i="0" smtClean="0">
                                <a:latin typeface="Cambria Math"/>
                              </a:rPr>
                              <m:t>002</m:t>
                            </m:r>
                            <m:r>
                              <m:rPr>
                                <m:nor/>
                              </m:rPr>
                              <a:rPr lang="en-US" b="0" i="0" smtClean="0">
                                <a:latin typeface="Cambria Math"/>
                              </a:rPr>
                              <m:t>: </m:t>
                            </m:r>
                            <m:r>
                              <m:rPr>
                                <m:nor/>
                              </m:rPr>
                              <a:rPr lang="en-US" b="0" i="0" smtClean="0">
                                <a:latin typeface="Cambria Math"/>
                              </a:rPr>
                              <m:t>Number</m:t>
                            </m:r>
                            <m:r>
                              <m:rPr>
                                <m:nor/>
                              </m:rPr>
                              <a:rPr lang="en-US" b="0" i="0" smtClean="0">
                                <a:latin typeface="Cambria Math"/>
                              </a:rPr>
                              <m:t> </m:t>
                            </m:r>
                            <m:r>
                              <m:rPr>
                                <m:nor/>
                              </m:rPr>
                              <a:rPr lang="en-US" b="0" i="0" smtClean="0">
                                <a:latin typeface="Cambria Math"/>
                              </a:rPr>
                              <m:t>of</m:t>
                            </m:r>
                            <m:r>
                              <m:rPr>
                                <m:nor/>
                              </m:rPr>
                              <a:rPr lang="en-US" b="0" i="0" smtClean="0">
                                <a:latin typeface="Cambria Math"/>
                              </a:rPr>
                              <m:t> </m:t>
                            </m:r>
                            <m:r>
                              <m:rPr>
                                <m:nor/>
                              </m:rPr>
                              <a:rPr lang="en-US" b="0" i="0" smtClean="0">
                                <a:latin typeface="Cambria Math"/>
                              </a:rPr>
                              <m:t>children</m:t>
                            </m:r>
                            <m:r>
                              <m:rPr>
                                <m:nor/>
                              </m:rPr>
                              <a:rPr lang="en-US" b="0" i="0" smtClean="0">
                                <a:latin typeface="Cambria Math"/>
                              </a:rPr>
                              <m:t> </m:t>
                            </m:r>
                            <m:r>
                              <m:rPr>
                                <m:nor/>
                              </m:rPr>
                              <a:rPr lang="en-US" b="0" i="0" smtClean="0">
                                <a:latin typeface="Cambria Math"/>
                              </a:rPr>
                              <m:t>from</m:t>
                            </m:r>
                            <m:r>
                              <m:rPr>
                                <m:nor/>
                              </m:rPr>
                              <a:rPr lang="en-US" b="0" i="0" smtClean="0">
                                <a:latin typeface="Cambria Math"/>
                              </a:rPr>
                              <m:t> </m:t>
                            </m:r>
                          </m:e>
                          <m:e>
                            <m:r>
                              <m:rPr>
                                <m:nor/>
                              </m:rPr>
                              <a:rPr lang="en-US" b="0" i="0" smtClean="0">
                                <a:latin typeface="Cambria Math"/>
                              </a:rPr>
                              <m:t>racial</m:t>
                            </m:r>
                            <m:r>
                              <m:rPr>
                                <m:nor/>
                              </m:rPr>
                              <a:rPr lang="en-US" b="0" i="0" smtClean="0">
                                <a:latin typeface="Cambria Math"/>
                              </a:rPr>
                              <m:t> </m:t>
                            </m:r>
                            <m:r>
                              <m:rPr>
                                <m:nor/>
                              </m:rPr>
                              <a:rPr lang="en-US" b="0" i="0" smtClean="0">
                                <a:latin typeface="Cambria Math"/>
                              </a:rPr>
                              <m:t>or</m:t>
                            </m:r>
                            <m:r>
                              <m:rPr>
                                <m:nor/>
                              </m:rPr>
                              <a:rPr lang="en-US" b="0" i="0" smtClean="0">
                                <a:latin typeface="Cambria Math"/>
                              </a:rPr>
                              <m:t> </m:t>
                            </m:r>
                            <m:r>
                              <m:rPr>
                                <m:nor/>
                              </m:rPr>
                              <a:rPr lang="en-US" b="0" i="0" smtClean="0">
                                <a:latin typeface="Cambria Math"/>
                              </a:rPr>
                              <m:t>ethnic</m:t>
                            </m:r>
                            <m:r>
                              <m:rPr>
                                <m:nor/>
                              </m:rPr>
                              <a:rPr lang="en-US" b="0" i="0" smtClean="0">
                                <a:latin typeface="Cambria Math"/>
                              </a:rPr>
                              <m:t> </m:t>
                            </m:r>
                            <m:r>
                              <m:rPr>
                                <m:nor/>
                              </m:rPr>
                              <a:rPr lang="en-US" b="0" i="0" smtClean="0">
                                <a:latin typeface="Cambria Math"/>
                              </a:rPr>
                              <m:t>group</m:t>
                            </m:r>
                            <m:r>
                              <m:rPr>
                                <m:nor/>
                              </m:rPr>
                              <a:rPr lang="en-US" b="0" i="0" smtClean="0">
                                <a:latin typeface="Cambria Math"/>
                              </a:rPr>
                              <m:t> </m:t>
                            </m:r>
                          </m:e>
                          <m:e>
                            <m:r>
                              <m:rPr>
                                <m:nor/>
                              </m:rPr>
                              <a:rPr lang="en-US" b="0" i="0" smtClean="0">
                                <a:latin typeface="Cambria Math"/>
                              </a:rPr>
                              <m:t>in</m:t>
                            </m:r>
                            <m:r>
                              <m:rPr>
                                <m:nor/>
                              </m:rPr>
                              <a:rPr lang="en-US" b="0" i="0" smtClean="0">
                                <a:latin typeface="Cambria Math"/>
                              </a:rPr>
                              <m:t> </m:t>
                            </m:r>
                            <m:r>
                              <m:rPr>
                                <m:nor/>
                              </m:rPr>
                              <a:rPr lang="en-US" b="0" i="0" smtClean="0">
                                <a:latin typeface="Cambria Math"/>
                              </a:rPr>
                              <m:t>a</m:t>
                            </m:r>
                            <m:r>
                              <m:rPr>
                                <m:nor/>
                              </m:rPr>
                              <a:rPr lang="en-US" b="0" i="0" smtClean="0">
                                <a:latin typeface="Cambria Math"/>
                              </a:rPr>
                              <m:t> </m:t>
                            </m:r>
                            <m:r>
                              <m:rPr>
                                <m:nor/>
                              </m:rPr>
                              <a:rPr lang="en-US" b="0" i="0" smtClean="0">
                                <a:latin typeface="Cambria Math"/>
                              </a:rPr>
                              <m:t>disability</m:t>
                            </m:r>
                            <m:r>
                              <m:rPr>
                                <m:nor/>
                              </m:rPr>
                              <a:rPr lang="en-US" b="0" i="0" smtClean="0">
                                <a:latin typeface="Cambria Math"/>
                              </a:rPr>
                              <m:t> </m:t>
                            </m:r>
                            <m:r>
                              <m:rPr>
                                <m:nor/>
                              </m:rPr>
                              <a:rPr lang="en-US" b="0" i="0" smtClean="0">
                                <a:latin typeface="Cambria Math"/>
                              </a:rPr>
                              <m:t>category</m:t>
                            </m:r>
                          </m:e>
                        </m:eqArr>
                      </m:num>
                      <m:den>
                        <m:eqArr>
                          <m:eqArrPr>
                            <m:ctrlPr>
                              <a:rPr lang="en-US" b="0" i="1" smtClean="0">
                                <a:latin typeface="Cambria Math" panose="02040503050406030204" pitchFamily="18" charset="0"/>
                              </a:rPr>
                            </m:ctrlPr>
                          </m:eqArrPr>
                          <m:e>
                            <m:r>
                              <m:rPr>
                                <m:nor/>
                              </m:rPr>
                              <a:rPr lang="en-US" b="1" i="0" smtClean="0">
                                <a:latin typeface="Cambria Math"/>
                              </a:rPr>
                              <m:t>C</m:t>
                            </m:r>
                            <m:r>
                              <m:rPr>
                                <m:nor/>
                              </m:rPr>
                              <a:rPr lang="en-US" b="1" i="0" smtClean="0">
                                <a:latin typeface="Cambria Math"/>
                              </a:rPr>
                              <m:t>052</m:t>
                            </m:r>
                            <m:r>
                              <m:rPr>
                                <m:nor/>
                              </m:rPr>
                              <a:rPr lang="en-US" b="0" i="0" smtClean="0">
                                <a:latin typeface="Cambria Math"/>
                              </a:rPr>
                              <m:t>: </m:t>
                            </m:r>
                            <m:r>
                              <m:rPr>
                                <m:nor/>
                              </m:rPr>
                              <a:rPr lang="en-US" b="0" i="0" smtClean="0">
                                <a:latin typeface="Cambria Math"/>
                              </a:rPr>
                              <m:t>Number</m:t>
                            </m:r>
                            <m:r>
                              <m:rPr>
                                <m:nor/>
                              </m:rPr>
                              <a:rPr lang="en-US" b="0" i="0" smtClean="0">
                                <a:latin typeface="Cambria Math"/>
                              </a:rPr>
                              <m:t> </m:t>
                            </m:r>
                            <m:r>
                              <m:rPr>
                                <m:nor/>
                              </m:rPr>
                              <a:rPr lang="en-US" b="0" i="0" smtClean="0">
                                <a:latin typeface="Cambria Math"/>
                              </a:rPr>
                              <m:t>of</m:t>
                            </m:r>
                            <m:r>
                              <m:rPr>
                                <m:nor/>
                              </m:rPr>
                              <a:rPr lang="en-US" b="0" i="0" smtClean="0">
                                <a:latin typeface="Cambria Math"/>
                              </a:rPr>
                              <m:t> </m:t>
                            </m:r>
                            <m:r>
                              <m:rPr>
                                <m:nor/>
                              </m:rPr>
                              <a:rPr lang="en-US" b="0" i="0" smtClean="0">
                                <a:latin typeface="Cambria Math"/>
                              </a:rPr>
                              <m:t>enrolled</m:t>
                            </m:r>
                            <m:r>
                              <m:rPr>
                                <m:nor/>
                              </m:rPr>
                              <a:rPr lang="en-US" b="0" i="0" smtClean="0">
                                <a:latin typeface="Cambria Math"/>
                              </a:rPr>
                              <m:t> </m:t>
                            </m:r>
                            <m:r>
                              <m:rPr>
                                <m:nor/>
                              </m:rPr>
                              <a:rPr lang="en-US" b="0" i="0" smtClean="0">
                                <a:latin typeface="Cambria Math"/>
                              </a:rPr>
                              <m:t>children</m:t>
                            </m:r>
                            <m:r>
                              <m:rPr>
                                <m:nor/>
                              </m:rPr>
                              <a:rPr lang="en-US" b="0" i="0" smtClean="0">
                                <a:latin typeface="Cambria Math"/>
                              </a:rPr>
                              <m:t> </m:t>
                            </m:r>
                          </m:e>
                          <m:e>
                            <m:r>
                              <m:rPr>
                                <m:nor/>
                              </m:rPr>
                              <a:rPr lang="en-US" b="0" i="0" smtClean="0">
                                <a:latin typeface="Cambria Math"/>
                              </a:rPr>
                              <m:t>from</m:t>
                            </m:r>
                            <m:r>
                              <m:rPr>
                                <m:nor/>
                              </m:rPr>
                              <a:rPr lang="en-US" b="0" i="0" smtClean="0">
                                <a:latin typeface="Cambria Math"/>
                              </a:rPr>
                              <m:t> </m:t>
                            </m:r>
                            <m:r>
                              <m:rPr>
                                <m:nor/>
                              </m:rPr>
                              <a:rPr lang="en-US" b="0" i="0" smtClean="0">
                                <a:latin typeface="Cambria Math"/>
                              </a:rPr>
                              <m:t>racial</m:t>
                            </m:r>
                            <m:r>
                              <m:rPr>
                                <m:nor/>
                              </m:rPr>
                              <a:rPr lang="en-US" b="0" i="0" smtClean="0">
                                <a:latin typeface="Cambria Math"/>
                              </a:rPr>
                              <m:t> </m:t>
                            </m:r>
                            <m:r>
                              <m:rPr>
                                <m:nor/>
                              </m:rPr>
                              <a:rPr lang="en-US" b="0" i="0" smtClean="0">
                                <a:latin typeface="Cambria Math"/>
                              </a:rPr>
                              <m:t>or</m:t>
                            </m:r>
                            <m:r>
                              <m:rPr>
                                <m:nor/>
                              </m:rPr>
                              <a:rPr lang="en-US" b="0" i="0" smtClean="0">
                                <a:latin typeface="Cambria Math"/>
                              </a:rPr>
                              <m:t> </m:t>
                            </m:r>
                            <m:r>
                              <m:rPr>
                                <m:nor/>
                              </m:rPr>
                              <a:rPr lang="en-US" b="0" i="0" smtClean="0">
                                <a:latin typeface="Cambria Math"/>
                              </a:rPr>
                              <m:t>ethnic</m:t>
                            </m:r>
                            <m:r>
                              <m:rPr>
                                <m:nor/>
                              </m:rPr>
                              <a:rPr lang="en-US" b="0" i="0" smtClean="0">
                                <a:latin typeface="Cambria Math"/>
                              </a:rPr>
                              <m:t> </m:t>
                            </m:r>
                            <m:r>
                              <m:rPr>
                                <m:nor/>
                              </m:rPr>
                              <a:rPr lang="en-US" b="0" i="0" smtClean="0">
                                <a:latin typeface="Cambria Math"/>
                              </a:rPr>
                              <m:t>group</m:t>
                            </m:r>
                            <m:r>
                              <m:rPr>
                                <m:nor/>
                              </m:rPr>
                              <a:rPr lang="en-US" b="0" i="0" smtClean="0">
                                <a:latin typeface="Cambria Math"/>
                              </a:rPr>
                              <m:t> </m:t>
                            </m:r>
                          </m:e>
                        </m:eqArr>
                      </m:den>
                    </m:f>
                    <m:r>
                      <m:rPr>
                        <m:nor/>
                      </m:rPr>
                      <a:rPr lang="en-US" i="0" smtClean="0">
                        <a:latin typeface="Cambria Math"/>
                        <a:ea typeface="Cambria Math"/>
                      </a:rPr>
                      <m:t>÷</m:t>
                    </m:r>
                    <m:f>
                      <m:fPr>
                        <m:ctrlPr>
                          <a:rPr lang="en-US" i="1" smtClean="0">
                            <a:latin typeface="Cambria Math" panose="02040503050406030204" pitchFamily="18" charset="0"/>
                            <a:ea typeface="Cambria Math"/>
                          </a:rPr>
                        </m:ctrlPr>
                      </m:fPr>
                      <m:num>
                        <m:eqArr>
                          <m:eqArrPr>
                            <m:ctrlPr>
                              <a:rPr lang="en-US" b="0" i="1" smtClean="0">
                                <a:latin typeface="Cambria Math" panose="02040503050406030204" pitchFamily="18" charset="0"/>
                              </a:rPr>
                            </m:ctrlPr>
                          </m:eqArrPr>
                          <m:e>
                            <m:r>
                              <m:rPr>
                                <m:nor/>
                              </m:rPr>
                              <a:rPr lang="en-US" b="1" i="0" smtClean="0">
                                <a:latin typeface="Cambria Math"/>
                              </a:rPr>
                              <m:t>C</m:t>
                            </m:r>
                            <m:r>
                              <m:rPr>
                                <m:nor/>
                              </m:rPr>
                              <a:rPr lang="en-US" b="1" i="0" smtClean="0">
                                <a:latin typeface="Cambria Math"/>
                              </a:rPr>
                              <m:t>002</m:t>
                            </m:r>
                            <m:r>
                              <m:rPr>
                                <m:nor/>
                              </m:rPr>
                              <a:rPr lang="en-US" b="0" i="0" smtClean="0">
                                <a:latin typeface="Cambria Math"/>
                              </a:rPr>
                              <m:t>: </m:t>
                            </m:r>
                            <m:r>
                              <m:rPr>
                                <m:nor/>
                              </m:rPr>
                              <a:rPr lang="en-US" b="0" i="0" smtClean="0">
                                <a:latin typeface="Cambria Math"/>
                              </a:rPr>
                              <m:t>Number</m:t>
                            </m:r>
                            <m:r>
                              <m:rPr>
                                <m:nor/>
                              </m:rPr>
                              <a:rPr lang="en-US" b="0" i="0" smtClean="0">
                                <a:latin typeface="Cambria Math"/>
                              </a:rPr>
                              <m:t> </m:t>
                            </m:r>
                            <m:r>
                              <m:rPr>
                                <m:nor/>
                              </m:rPr>
                              <a:rPr lang="en-US" b="0" i="0" smtClean="0">
                                <a:latin typeface="Cambria Math"/>
                              </a:rPr>
                              <m:t>of</m:t>
                            </m:r>
                            <m:r>
                              <m:rPr>
                                <m:nor/>
                              </m:rPr>
                              <a:rPr lang="en-US" b="0" i="0" smtClean="0">
                                <a:latin typeface="Cambria Math"/>
                              </a:rPr>
                              <m:t> </m:t>
                            </m:r>
                            <m:r>
                              <m:rPr>
                                <m:nor/>
                              </m:rPr>
                              <a:rPr lang="en-US" b="0" i="0" smtClean="0">
                                <a:latin typeface="Cambria Math"/>
                              </a:rPr>
                              <m:t>children</m:t>
                            </m:r>
                            <m:r>
                              <m:rPr>
                                <m:nor/>
                              </m:rPr>
                              <a:rPr lang="en-US" b="0" i="0" smtClean="0">
                                <a:latin typeface="Cambria Math"/>
                              </a:rPr>
                              <m:t> </m:t>
                            </m:r>
                            <m:r>
                              <m:rPr>
                                <m:nor/>
                              </m:rPr>
                              <a:rPr lang="en-US" b="0" i="0" smtClean="0">
                                <a:latin typeface="Cambria Math"/>
                              </a:rPr>
                              <m:t>from</m:t>
                            </m:r>
                            <m:r>
                              <m:rPr>
                                <m:nor/>
                              </m:rPr>
                              <a:rPr lang="en-US" b="0" i="0" smtClean="0">
                                <a:latin typeface="Cambria Math"/>
                              </a:rPr>
                              <m:t> </m:t>
                            </m:r>
                          </m:e>
                          <m:e>
                            <m:r>
                              <m:rPr>
                                <m:nor/>
                              </m:rPr>
                              <a:rPr lang="en-US" b="0" i="0" smtClean="0">
                                <a:latin typeface="Cambria Math"/>
                              </a:rPr>
                              <m:t>all</m:t>
                            </m:r>
                            <m:r>
                              <m:rPr>
                                <m:nor/>
                              </m:rPr>
                              <a:rPr lang="en-US" b="0" i="0" smtClean="0">
                                <a:latin typeface="Cambria Math"/>
                              </a:rPr>
                              <m:t> </m:t>
                            </m:r>
                            <m:r>
                              <m:rPr>
                                <m:nor/>
                              </m:rPr>
                              <a:rPr lang="en-US" b="0" i="0" smtClean="0">
                                <a:latin typeface="Cambria Math"/>
                              </a:rPr>
                              <m:t>other</m:t>
                            </m:r>
                            <m:r>
                              <m:rPr>
                                <m:nor/>
                              </m:rPr>
                              <a:rPr lang="en-US" b="0" i="0" smtClean="0">
                                <a:latin typeface="Cambria Math"/>
                              </a:rPr>
                              <m:t> </m:t>
                            </m:r>
                            <m:r>
                              <m:rPr>
                                <m:nor/>
                              </m:rPr>
                              <a:rPr lang="en-US" b="0" i="0" smtClean="0">
                                <a:latin typeface="Cambria Math"/>
                              </a:rPr>
                              <m:t>racial</m:t>
                            </m:r>
                            <m:r>
                              <m:rPr>
                                <m:nor/>
                              </m:rPr>
                              <a:rPr lang="en-US" b="0" i="0" smtClean="0">
                                <a:latin typeface="Cambria Math"/>
                              </a:rPr>
                              <m:t> </m:t>
                            </m:r>
                            <m:r>
                              <m:rPr>
                                <m:nor/>
                              </m:rPr>
                              <a:rPr lang="en-US" b="0" i="0" smtClean="0">
                                <a:latin typeface="Cambria Math"/>
                              </a:rPr>
                              <m:t>or</m:t>
                            </m:r>
                            <m:r>
                              <m:rPr>
                                <m:nor/>
                              </m:rPr>
                              <a:rPr lang="en-US" b="0" i="0" smtClean="0">
                                <a:latin typeface="Cambria Math"/>
                              </a:rPr>
                              <m:t> </m:t>
                            </m:r>
                            <m:r>
                              <m:rPr>
                                <m:nor/>
                              </m:rPr>
                              <a:rPr lang="en-US" b="0" i="0" smtClean="0">
                                <a:latin typeface="Cambria Math"/>
                              </a:rPr>
                              <m:t>ethnic</m:t>
                            </m:r>
                            <m:r>
                              <m:rPr>
                                <m:nor/>
                              </m:rPr>
                              <a:rPr lang="en-US" b="0" i="0" smtClean="0">
                                <a:latin typeface="Cambria Math"/>
                              </a:rPr>
                              <m:t> </m:t>
                            </m:r>
                            <m:r>
                              <m:rPr>
                                <m:nor/>
                              </m:rPr>
                              <a:rPr lang="en-US" b="0" i="0" smtClean="0">
                                <a:latin typeface="Cambria Math"/>
                              </a:rPr>
                              <m:t>group</m:t>
                            </m:r>
                            <m:r>
                              <m:rPr>
                                <m:nor/>
                              </m:rPr>
                              <a:rPr lang="en-US" b="0" i="0" smtClean="0">
                                <a:latin typeface="Cambria Math"/>
                              </a:rPr>
                              <m:t> </m:t>
                            </m:r>
                          </m:e>
                          <m:e>
                            <m:r>
                              <m:rPr>
                                <m:nor/>
                              </m:rPr>
                              <a:rPr lang="en-US" b="0" i="0" smtClean="0">
                                <a:latin typeface="Cambria Math"/>
                              </a:rPr>
                              <m:t>in</m:t>
                            </m:r>
                            <m:r>
                              <m:rPr>
                                <m:nor/>
                              </m:rPr>
                              <a:rPr lang="en-US" b="0" i="0" smtClean="0">
                                <a:latin typeface="Cambria Math"/>
                              </a:rPr>
                              <m:t> </m:t>
                            </m:r>
                            <m:r>
                              <m:rPr>
                                <m:nor/>
                              </m:rPr>
                              <a:rPr lang="en-US" b="0" i="0" smtClean="0">
                                <a:latin typeface="Cambria Math"/>
                              </a:rPr>
                              <m:t>a</m:t>
                            </m:r>
                            <m:r>
                              <m:rPr>
                                <m:nor/>
                              </m:rPr>
                              <a:rPr lang="en-US" b="0" i="0" smtClean="0">
                                <a:latin typeface="Cambria Math"/>
                              </a:rPr>
                              <m:t> </m:t>
                            </m:r>
                            <m:r>
                              <m:rPr>
                                <m:nor/>
                              </m:rPr>
                              <a:rPr lang="en-US" b="0" i="0" smtClean="0">
                                <a:latin typeface="Cambria Math"/>
                              </a:rPr>
                              <m:t>disability</m:t>
                            </m:r>
                            <m:r>
                              <m:rPr>
                                <m:nor/>
                              </m:rPr>
                              <a:rPr lang="en-US" b="0" i="0" smtClean="0">
                                <a:latin typeface="Cambria Math"/>
                              </a:rPr>
                              <m:t> </m:t>
                            </m:r>
                            <m:r>
                              <m:rPr>
                                <m:nor/>
                              </m:rPr>
                              <a:rPr lang="en-US" b="0" i="0" smtClean="0">
                                <a:latin typeface="Cambria Math"/>
                              </a:rPr>
                              <m:t>category</m:t>
                            </m:r>
                            <m:r>
                              <m:rPr>
                                <m:nor/>
                              </m:rPr>
                              <a:rPr lang="en-US" b="0" i="0" smtClean="0">
                                <a:latin typeface="Cambria Math"/>
                              </a:rPr>
                              <m:t> </m:t>
                            </m:r>
                          </m:e>
                        </m:eqArr>
                      </m:num>
                      <m:den>
                        <m:eqArr>
                          <m:eqArrPr>
                            <m:ctrlPr>
                              <a:rPr lang="en-US" b="0" i="1" smtClean="0">
                                <a:latin typeface="Cambria Math" panose="02040503050406030204" pitchFamily="18" charset="0"/>
                              </a:rPr>
                            </m:ctrlPr>
                          </m:eqArrPr>
                          <m:e>
                            <m:r>
                              <m:rPr>
                                <m:nor/>
                              </m:rPr>
                              <a:rPr lang="en-US" b="1" i="0" smtClean="0">
                                <a:latin typeface="Cambria Math"/>
                              </a:rPr>
                              <m:t>C</m:t>
                            </m:r>
                            <m:r>
                              <m:rPr>
                                <m:nor/>
                              </m:rPr>
                              <a:rPr lang="en-US" b="1" i="0" smtClean="0">
                                <a:latin typeface="Cambria Math"/>
                              </a:rPr>
                              <m:t>052</m:t>
                            </m:r>
                            <m:r>
                              <m:rPr>
                                <m:nor/>
                              </m:rPr>
                              <a:rPr lang="en-US" b="0" i="0" smtClean="0">
                                <a:latin typeface="Cambria Math"/>
                              </a:rPr>
                              <m:t>: </m:t>
                            </m:r>
                            <m:r>
                              <m:rPr>
                                <m:nor/>
                              </m:rPr>
                              <a:rPr lang="en-US" b="0" i="0" smtClean="0">
                                <a:latin typeface="Cambria Math"/>
                              </a:rPr>
                              <m:t>Number</m:t>
                            </m:r>
                            <m:r>
                              <m:rPr>
                                <m:nor/>
                              </m:rPr>
                              <a:rPr lang="en-US" b="0" i="0" smtClean="0">
                                <a:latin typeface="Cambria Math"/>
                              </a:rPr>
                              <m:t> </m:t>
                            </m:r>
                            <m:r>
                              <m:rPr>
                                <m:nor/>
                              </m:rPr>
                              <a:rPr lang="en-US" b="0" i="0" smtClean="0">
                                <a:latin typeface="Cambria Math"/>
                              </a:rPr>
                              <m:t>of</m:t>
                            </m:r>
                            <m:r>
                              <m:rPr>
                                <m:nor/>
                              </m:rPr>
                              <a:rPr lang="en-US" b="0" i="0" smtClean="0">
                                <a:latin typeface="Cambria Math"/>
                              </a:rPr>
                              <m:t> </m:t>
                            </m:r>
                            <m:r>
                              <m:rPr>
                                <m:nor/>
                              </m:rPr>
                              <a:rPr lang="en-US" b="0" i="0" smtClean="0">
                                <a:latin typeface="Cambria Math"/>
                              </a:rPr>
                              <m:t>enrolled</m:t>
                            </m:r>
                            <m:r>
                              <m:rPr>
                                <m:nor/>
                              </m:rPr>
                              <a:rPr lang="en-US" b="0" i="0" smtClean="0">
                                <a:latin typeface="Cambria Math"/>
                              </a:rPr>
                              <m:t> </m:t>
                            </m:r>
                            <m:r>
                              <m:rPr>
                                <m:nor/>
                              </m:rPr>
                              <a:rPr lang="en-US" b="0" i="0" smtClean="0">
                                <a:latin typeface="Cambria Math"/>
                              </a:rPr>
                              <m:t>children</m:t>
                            </m:r>
                            <m:r>
                              <m:rPr>
                                <m:nor/>
                              </m:rPr>
                              <a:rPr lang="en-US" b="0" i="0" smtClean="0">
                                <a:latin typeface="Cambria Math"/>
                              </a:rPr>
                              <m:t> </m:t>
                            </m:r>
                          </m:e>
                          <m:e>
                            <m:r>
                              <m:rPr>
                                <m:nor/>
                              </m:rPr>
                              <a:rPr lang="en-US" b="0" i="0" smtClean="0">
                                <a:latin typeface="Cambria Math"/>
                              </a:rPr>
                              <m:t>from</m:t>
                            </m:r>
                            <m:r>
                              <m:rPr>
                                <m:nor/>
                              </m:rPr>
                              <a:rPr lang="en-US" b="0" i="0" smtClean="0">
                                <a:latin typeface="Cambria Math"/>
                              </a:rPr>
                              <m:t> </m:t>
                            </m:r>
                            <m:r>
                              <m:rPr>
                                <m:nor/>
                              </m:rPr>
                              <a:rPr lang="en-US" b="0" i="0" smtClean="0">
                                <a:latin typeface="Cambria Math"/>
                              </a:rPr>
                              <m:t>all</m:t>
                            </m:r>
                            <m:r>
                              <m:rPr>
                                <m:nor/>
                              </m:rPr>
                              <a:rPr lang="en-US" b="0" i="0" smtClean="0">
                                <a:latin typeface="Cambria Math"/>
                              </a:rPr>
                              <m:t> </m:t>
                            </m:r>
                            <m:r>
                              <m:rPr>
                                <m:nor/>
                              </m:rPr>
                              <a:rPr lang="en-US" b="0" i="0" smtClean="0">
                                <a:latin typeface="Cambria Math"/>
                              </a:rPr>
                              <m:t>other</m:t>
                            </m:r>
                            <m:r>
                              <m:rPr>
                                <m:nor/>
                              </m:rPr>
                              <a:rPr lang="en-US" b="0" i="0" smtClean="0">
                                <a:latin typeface="Cambria Math"/>
                              </a:rPr>
                              <m:t> </m:t>
                            </m:r>
                            <m:r>
                              <m:rPr>
                                <m:nor/>
                              </m:rPr>
                              <a:rPr lang="en-US" b="0" i="0" smtClean="0">
                                <a:latin typeface="Cambria Math"/>
                              </a:rPr>
                              <m:t>racial</m:t>
                            </m:r>
                            <m:r>
                              <m:rPr>
                                <m:nor/>
                              </m:rPr>
                              <a:rPr lang="en-US" b="0" i="0" smtClean="0">
                                <a:latin typeface="Cambria Math"/>
                              </a:rPr>
                              <m:t> </m:t>
                            </m:r>
                            <m:r>
                              <m:rPr>
                                <m:nor/>
                              </m:rPr>
                              <a:rPr lang="en-US" b="0" i="0" smtClean="0">
                                <a:latin typeface="Cambria Math"/>
                              </a:rPr>
                              <m:t>or</m:t>
                            </m:r>
                            <m:r>
                              <m:rPr>
                                <m:nor/>
                              </m:rPr>
                              <a:rPr lang="en-US" b="0" i="0" smtClean="0">
                                <a:latin typeface="Cambria Math"/>
                              </a:rPr>
                              <m:t> </m:t>
                            </m:r>
                            <m:r>
                              <m:rPr>
                                <m:nor/>
                              </m:rPr>
                              <a:rPr lang="en-US" b="0" i="0" smtClean="0">
                                <a:latin typeface="Cambria Math"/>
                              </a:rPr>
                              <m:t>ethnic</m:t>
                            </m:r>
                            <m:r>
                              <m:rPr>
                                <m:nor/>
                              </m:rPr>
                              <a:rPr lang="en-US" b="0" i="0" smtClean="0">
                                <a:latin typeface="Cambria Math"/>
                              </a:rPr>
                              <m:t> </m:t>
                            </m:r>
                            <m:r>
                              <m:rPr>
                                <m:nor/>
                              </m:rPr>
                              <a:rPr lang="en-US" b="0" i="0" smtClean="0">
                                <a:latin typeface="Cambria Math"/>
                              </a:rPr>
                              <m:t>groups</m:t>
                            </m:r>
                            <m:r>
                              <m:rPr>
                                <m:nor/>
                              </m:rPr>
                              <a:rPr lang="en-US" b="0" i="0" smtClean="0">
                                <a:latin typeface="Cambria Math"/>
                              </a:rPr>
                              <m:t> </m:t>
                            </m:r>
                          </m:e>
                        </m:eqArr>
                      </m:den>
                    </m:f>
                  </m:oMath>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28600" y="3636607"/>
                <a:ext cx="8723350" cy="1294906"/>
              </a:xfrm>
              <a:prstGeom prst="rect">
                <a:avLst/>
              </a:prstGeom>
              <a:blipFill rotWithShape="1">
                <a:blip r:embed="rId2"/>
                <a:stretch>
                  <a:fillRect l="-629"/>
                </a:stretch>
              </a:blipFill>
            </p:spPr>
            <p:txBody>
              <a:bodyPr/>
              <a:lstStyle/>
              <a:p>
                <a:r>
                  <a:rPr lang="en-US">
                    <a:noFill/>
                  </a:rPr>
                  <a:t> </a:t>
                </a:r>
              </a:p>
            </p:txBody>
          </p:sp>
        </mc:Fallback>
      </mc:AlternateContent>
      <p:sp>
        <p:nvSpPr>
          <p:cNvPr id="4" name="TextBox 3"/>
          <p:cNvSpPr txBox="1"/>
          <p:nvPr/>
        </p:nvSpPr>
        <p:spPr>
          <a:xfrm>
            <a:off x="2438400" y="2549943"/>
            <a:ext cx="4495800" cy="646331"/>
          </a:xfrm>
          <a:prstGeom prst="rect">
            <a:avLst/>
          </a:prstGeom>
          <a:noFill/>
        </p:spPr>
        <p:txBody>
          <a:bodyPr wrap="square" rtlCol="0">
            <a:spAutoFit/>
          </a:bodyPr>
          <a:lstStyle/>
          <a:p>
            <a:pPr algn="ctr"/>
            <a:r>
              <a:rPr lang="en-US" dirty="0" smtClean="0"/>
              <a:t>Risk Numerator</a:t>
            </a:r>
          </a:p>
          <a:p>
            <a:pPr algn="ctr"/>
            <a:r>
              <a:rPr lang="en-US" dirty="0" smtClean="0"/>
              <a:t> Must have minimum cell size of 10</a:t>
            </a:r>
            <a:endParaRPr lang="en-US" dirty="0"/>
          </a:p>
        </p:txBody>
      </p:sp>
      <p:cxnSp>
        <p:nvCxnSpPr>
          <p:cNvPr id="6" name="Straight Arrow Connector 5"/>
          <p:cNvCxnSpPr/>
          <p:nvPr/>
        </p:nvCxnSpPr>
        <p:spPr>
          <a:xfrm flipH="1">
            <a:off x="3886200" y="3174883"/>
            <a:ext cx="152400" cy="461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791200" y="3174883"/>
            <a:ext cx="381000" cy="461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3200" y="5216562"/>
            <a:ext cx="4495800" cy="646331"/>
          </a:xfrm>
          <a:prstGeom prst="rect">
            <a:avLst/>
          </a:prstGeom>
          <a:noFill/>
        </p:spPr>
        <p:txBody>
          <a:bodyPr wrap="square" rtlCol="0">
            <a:spAutoFit/>
          </a:bodyPr>
          <a:lstStyle/>
          <a:p>
            <a:pPr algn="ctr"/>
            <a:r>
              <a:rPr lang="en-US" dirty="0" smtClean="0"/>
              <a:t>Risk Denominator</a:t>
            </a:r>
          </a:p>
          <a:p>
            <a:pPr algn="ctr"/>
            <a:r>
              <a:rPr lang="en-US" dirty="0" smtClean="0"/>
              <a:t> Must have minimum N- size of 30</a:t>
            </a:r>
            <a:endParaRPr lang="en-US" dirty="0"/>
          </a:p>
        </p:txBody>
      </p:sp>
      <p:cxnSp>
        <p:nvCxnSpPr>
          <p:cNvPr id="13" name="Straight Arrow Connector 12"/>
          <p:cNvCxnSpPr/>
          <p:nvPr/>
        </p:nvCxnSpPr>
        <p:spPr>
          <a:xfrm flipH="1" flipV="1">
            <a:off x="3429000" y="4931513"/>
            <a:ext cx="457200" cy="285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981700" y="4931513"/>
            <a:ext cx="495300" cy="285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3981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SSS-IDEA User Guide Updated</a:t>
            </a:r>
            <a:endParaRPr lang="en-US" sz="4000" b="1" dirty="0"/>
          </a:p>
        </p:txBody>
      </p:sp>
      <p:sp>
        <p:nvSpPr>
          <p:cNvPr id="3" name="Content Placeholder 2"/>
          <p:cNvSpPr>
            <a:spLocks noGrp="1"/>
          </p:cNvSpPr>
          <p:nvPr>
            <p:ph idx="1"/>
          </p:nvPr>
        </p:nvSpPr>
        <p:spPr/>
        <p:txBody>
          <a:bodyPr>
            <a:normAutofit fontScale="77500" lnSpcReduction="20000"/>
          </a:bodyPr>
          <a:lstStyle/>
          <a:p>
            <a:r>
              <a:rPr lang="en-US" dirty="0" smtClean="0"/>
              <a:t>SSS-IDEA User Guide has been updated to identify the requested pieces of a State’s definition of significant disproportionality </a:t>
            </a:r>
          </a:p>
          <a:p>
            <a:pPr marL="0" indent="0">
              <a:buNone/>
            </a:pPr>
            <a:endParaRPr lang="en-US" dirty="0" smtClean="0"/>
          </a:p>
          <a:p>
            <a:pPr marL="0" indent="0">
              <a:buNone/>
            </a:pPr>
            <a:r>
              <a:rPr lang="en-US" i="1" dirty="0" smtClean="0"/>
              <a:t>The definition should include the following elements, as appropriate: </a:t>
            </a:r>
          </a:p>
          <a:p>
            <a:pPr marL="514350" indent="-514350">
              <a:buAutoNum type="arabicParenR"/>
            </a:pPr>
            <a:r>
              <a:rPr lang="en-US" i="1" dirty="0" smtClean="0"/>
              <a:t>The calculation method(s) being used (i.e. risk ratio, weighted risk ratio, </a:t>
            </a:r>
            <a:r>
              <a:rPr lang="en-US" i="1" dirty="0" err="1" smtClean="0"/>
              <a:t>eformula</a:t>
            </a:r>
            <a:r>
              <a:rPr lang="en-US" i="1" dirty="0" smtClean="0"/>
              <a:t>, etc.); </a:t>
            </a:r>
          </a:p>
          <a:p>
            <a:pPr marL="514350" indent="-514350">
              <a:buAutoNum type="arabicParenR"/>
            </a:pPr>
            <a:r>
              <a:rPr lang="en-US" i="1" dirty="0" smtClean="0"/>
              <a:t>Any minimum cell- or n-sizes (i.e. risk numerator and/or risk denominator); </a:t>
            </a:r>
          </a:p>
          <a:p>
            <a:pPr marL="514350" indent="-514350">
              <a:buAutoNum type="arabicParenR"/>
            </a:pPr>
            <a:r>
              <a:rPr lang="en-US" i="1" dirty="0" smtClean="0"/>
              <a:t>The number of years of data used in the calculation; and </a:t>
            </a:r>
          </a:p>
          <a:p>
            <a:pPr marL="514350" indent="-514350">
              <a:buAutoNum type="arabicParenR"/>
            </a:pPr>
            <a:r>
              <a:rPr lang="en-US" i="1" dirty="0" smtClean="0"/>
              <a:t>The threshold at which significant disproportionality is identified.</a:t>
            </a:r>
            <a:endParaRPr lang="en-US" i="1" dirty="0"/>
          </a:p>
        </p:txBody>
      </p:sp>
    </p:spTree>
    <p:extLst>
      <p:ext uri="{BB962C8B-B14F-4D97-AF65-F5344CB8AC3E}">
        <p14:creationId xmlns:p14="http://schemas.microsoft.com/office/powerpoint/2010/main" val="3380051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85000" lnSpcReduction="20000"/>
          </a:bodyPr>
          <a:lstStyle/>
          <a:p>
            <a:r>
              <a:rPr lang="en-US" dirty="0" smtClean="0"/>
              <a:t>Data quality is increasingly important, especially at LEA and school level</a:t>
            </a:r>
          </a:p>
          <a:p>
            <a:pPr lvl="1"/>
            <a:r>
              <a:rPr lang="en-US" dirty="0" smtClean="0"/>
              <a:t>More and more of the 618 data is being used for high stakes decisions</a:t>
            </a:r>
          </a:p>
          <a:p>
            <a:r>
              <a:rPr lang="en-US" dirty="0" smtClean="0"/>
              <a:t>Building in more sophisticated edit checks</a:t>
            </a:r>
          </a:p>
          <a:p>
            <a:pPr lvl="1"/>
            <a:r>
              <a:rPr lang="en-US" dirty="0" smtClean="0"/>
              <a:t>Increases the role of strong meta-data and meta-data to collected data checks</a:t>
            </a:r>
          </a:p>
          <a:p>
            <a:r>
              <a:rPr lang="en-US" dirty="0" smtClean="0"/>
              <a:t>State data quality has been improving over the past several years</a:t>
            </a:r>
          </a:p>
          <a:p>
            <a:pPr lvl="1"/>
            <a:r>
              <a:rPr lang="en-US" dirty="0" smtClean="0">
                <a:sym typeface="Wingdings" panose="05000000000000000000" pitchFamily="2" charset="2"/>
              </a:rPr>
              <a:t>Use lessons learned at </a:t>
            </a:r>
            <a:r>
              <a:rPr lang="en-US" dirty="0" err="1" smtClean="0">
                <a:sym typeface="Wingdings" panose="05000000000000000000" pitchFamily="2" charset="2"/>
              </a:rPr>
              <a:t>SEA-level</a:t>
            </a:r>
            <a:r>
              <a:rPr lang="en-US" dirty="0" smtClean="0">
                <a:sym typeface="Wingdings" panose="05000000000000000000" pitchFamily="2" charset="2"/>
              </a:rPr>
              <a:t> to continue improving LEA and school data</a:t>
            </a:r>
            <a:endParaRPr lang="en-US" dirty="0" smtClean="0"/>
          </a:p>
          <a:p>
            <a:endParaRPr lang="en-US" dirty="0"/>
          </a:p>
        </p:txBody>
      </p:sp>
      <p:sp>
        <p:nvSpPr>
          <p:cNvPr id="7" name="Title 6"/>
          <p:cNvSpPr>
            <a:spLocks noGrp="1"/>
          </p:cNvSpPr>
          <p:nvPr>
            <p:ph type="title"/>
          </p:nvPr>
        </p:nvSpPr>
        <p:spPr/>
        <p:txBody>
          <a:bodyPr/>
          <a:lstStyle/>
          <a:p>
            <a:r>
              <a:rPr lang="en-US" sz="4000" b="1" dirty="0" smtClean="0"/>
              <a:t>Data Quality Plug</a:t>
            </a:r>
            <a:endParaRPr lang="en-US" sz="4000" b="1" dirty="0"/>
          </a:p>
        </p:txBody>
      </p:sp>
    </p:spTree>
    <p:extLst>
      <p:ext uri="{BB962C8B-B14F-4D97-AF65-F5344CB8AC3E}">
        <p14:creationId xmlns:p14="http://schemas.microsoft.com/office/powerpoint/2010/main" val="28074239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438400"/>
            <a:ext cx="7772400" cy="1470025"/>
          </a:xfrm>
        </p:spPr>
        <p:txBody>
          <a:bodyPr/>
          <a:lstStyle/>
          <a:p>
            <a:r>
              <a:rPr lang="en-US" b="1" dirty="0" smtClean="0"/>
              <a:t>Part V</a:t>
            </a:r>
            <a:br>
              <a:rPr lang="en-US" b="1" dirty="0" smtClean="0"/>
            </a:br>
            <a:r>
              <a:rPr lang="en-US" b="1" dirty="0"/>
              <a:t/>
            </a:r>
            <a:br>
              <a:rPr lang="en-US" b="1" dirty="0"/>
            </a:br>
            <a:r>
              <a:rPr lang="en-US" b="1" dirty="0" smtClean="0"/>
              <a:t>QUESTIONS</a:t>
            </a:r>
            <a:endParaRPr lang="en-US" b="1" dirty="0"/>
          </a:p>
        </p:txBody>
      </p:sp>
      <p:sp>
        <p:nvSpPr>
          <p:cNvPr id="3" name="Rectangle 2"/>
          <p:cNvSpPr/>
          <p:nvPr/>
        </p:nvSpPr>
        <p:spPr>
          <a:xfrm>
            <a:off x="1295400" y="4754288"/>
            <a:ext cx="6858000" cy="1384995"/>
          </a:xfrm>
          <a:prstGeom prst="rect">
            <a:avLst/>
          </a:prstGeom>
        </p:spPr>
        <p:txBody>
          <a:bodyPr wrap="square">
            <a:spAutoFit/>
          </a:bodyPr>
          <a:lstStyle/>
          <a:p>
            <a:pPr lvl="0" algn="ctr">
              <a:spcBef>
                <a:spcPct val="20000"/>
              </a:spcBef>
              <a:buClr>
                <a:srgbClr val="4F81BD"/>
              </a:buClr>
            </a:pPr>
            <a:r>
              <a:rPr lang="en-US" sz="2800" dirty="0">
                <a:solidFill>
                  <a:prstClr val="black"/>
                </a:solidFill>
                <a:latin typeface="Cambria" panose="02040503050406030204" pitchFamily="18" charset="0"/>
              </a:rPr>
              <a:t>Please send </a:t>
            </a:r>
            <a:r>
              <a:rPr lang="en-US" sz="2800" dirty="0" smtClean="0">
                <a:solidFill>
                  <a:prstClr val="black"/>
                </a:solidFill>
                <a:latin typeface="Cambria" panose="02040503050406030204" pitchFamily="18" charset="0"/>
              </a:rPr>
              <a:t>questions </a:t>
            </a:r>
            <a:r>
              <a:rPr lang="en-US" sz="2800" dirty="0">
                <a:solidFill>
                  <a:prstClr val="black"/>
                </a:solidFill>
                <a:latin typeface="Cambria" panose="02040503050406030204" pitchFamily="18" charset="0"/>
              </a:rPr>
              <a:t>for us to address in future guidance at </a:t>
            </a:r>
            <a:r>
              <a:rPr lang="en-US" sz="2800" dirty="0">
                <a:solidFill>
                  <a:prstClr val="black"/>
                </a:solidFill>
                <a:latin typeface="Cambria" panose="02040503050406030204" pitchFamily="18" charset="0"/>
                <a:hlinkClick r:id="rId2"/>
              </a:rPr>
              <a:t>significantdisproportionalityrule@ed.gov</a:t>
            </a:r>
            <a:r>
              <a:rPr lang="en-US" sz="2800" dirty="0">
                <a:solidFill>
                  <a:prstClr val="black"/>
                </a:solidFill>
                <a:latin typeface="Cambria" panose="02040503050406030204" pitchFamily="18" charset="0"/>
              </a:rPr>
              <a:t>	</a:t>
            </a:r>
          </a:p>
        </p:txBody>
      </p:sp>
    </p:spTree>
    <p:extLst>
      <p:ext uri="{BB962C8B-B14F-4D97-AF65-F5344CB8AC3E}">
        <p14:creationId xmlns:p14="http://schemas.microsoft.com/office/powerpoint/2010/main" val="3936774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362200"/>
            <a:ext cx="8229600" cy="3611563"/>
          </a:xfrm>
        </p:spPr>
        <p:txBody>
          <a:bodyPr>
            <a:normAutofit fontScale="92500"/>
          </a:bodyPr>
          <a:lstStyle/>
          <a:p>
            <a:pPr marL="0" lvl="0" indent="0">
              <a:buNone/>
            </a:pPr>
            <a:r>
              <a:rPr lang="en-US" i="1" dirty="0" smtClean="0"/>
              <a:t>IDEA 618 State-reported data</a:t>
            </a:r>
            <a:r>
              <a:rPr lang="en-US" dirty="0" smtClean="0"/>
              <a:t>:</a:t>
            </a:r>
          </a:p>
          <a:p>
            <a:pPr lvl="0"/>
            <a:r>
              <a:rPr lang="en-US" dirty="0" smtClean="0"/>
              <a:t>Black </a:t>
            </a:r>
            <a:r>
              <a:rPr lang="en-US" dirty="0"/>
              <a:t>or African </a:t>
            </a:r>
            <a:r>
              <a:rPr lang="en-US" dirty="0" smtClean="0"/>
              <a:t>American students </a:t>
            </a:r>
            <a:r>
              <a:rPr lang="en-US" dirty="0"/>
              <a:t>are </a:t>
            </a:r>
            <a:r>
              <a:rPr lang="en-US" u="sng" dirty="0"/>
              <a:t>twice</a:t>
            </a:r>
            <a:r>
              <a:rPr lang="en-US" dirty="0"/>
              <a:t> as likely to be identified as having an emotional </a:t>
            </a:r>
            <a:r>
              <a:rPr lang="en-US" dirty="0" smtClean="0"/>
              <a:t>disturbance</a:t>
            </a:r>
            <a:endParaRPr lang="en-US" dirty="0"/>
          </a:p>
          <a:p>
            <a:pPr lvl="0"/>
            <a:r>
              <a:rPr lang="en-US" dirty="0"/>
              <a:t>Black or African </a:t>
            </a:r>
            <a:r>
              <a:rPr lang="en-US" dirty="0" smtClean="0"/>
              <a:t>American students </a:t>
            </a:r>
            <a:r>
              <a:rPr lang="en-US" dirty="0"/>
              <a:t>are </a:t>
            </a:r>
            <a:r>
              <a:rPr lang="en-US" u="sng" dirty="0"/>
              <a:t>over two times</a:t>
            </a:r>
            <a:r>
              <a:rPr lang="en-US" dirty="0"/>
              <a:t> as likely to be identified as having an intellectual </a:t>
            </a:r>
            <a:r>
              <a:rPr lang="en-US" dirty="0" smtClean="0"/>
              <a:t>disability</a:t>
            </a:r>
          </a:p>
          <a:p>
            <a:r>
              <a:rPr lang="en-US" dirty="0"/>
              <a:t>Black or African American students are </a:t>
            </a:r>
            <a:r>
              <a:rPr lang="en-US" u="sng" dirty="0"/>
              <a:t>1.4 times</a:t>
            </a:r>
            <a:r>
              <a:rPr lang="en-US" dirty="0"/>
              <a:t> as likely to receive services in separate </a:t>
            </a:r>
            <a:r>
              <a:rPr lang="en-US" dirty="0" smtClean="0"/>
              <a:t>settings</a:t>
            </a:r>
            <a:endParaRPr lang="en-US" dirty="0"/>
          </a:p>
        </p:txBody>
      </p:sp>
      <p:sp>
        <p:nvSpPr>
          <p:cNvPr id="5" name="Slide Number Placeholder 4"/>
          <p:cNvSpPr>
            <a:spLocks noGrp="1"/>
          </p:cNvSpPr>
          <p:nvPr>
            <p:ph type="sldNum" sz="quarter" idx="12"/>
          </p:nvPr>
        </p:nvSpPr>
        <p:spPr/>
        <p:txBody>
          <a:bodyPr/>
          <a:lstStyle/>
          <a:p>
            <a:fld id="{27C47874-B600-4593-85D3-9D67C78C2D44}" type="slidenum">
              <a:rPr lang="en-US" smtClean="0"/>
              <a:t>5</a:t>
            </a:fld>
            <a:endParaRPr lang="en-US"/>
          </a:p>
        </p:txBody>
      </p:sp>
      <p:sp>
        <p:nvSpPr>
          <p:cNvPr id="2" name="TextBox 1"/>
          <p:cNvSpPr txBox="1"/>
          <p:nvPr/>
        </p:nvSpPr>
        <p:spPr>
          <a:xfrm>
            <a:off x="1295400" y="1676400"/>
            <a:ext cx="6333785" cy="584775"/>
          </a:xfrm>
          <a:prstGeom prst="rect">
            <a:avLst/>
          </a:prstGeom>
          <a:noFill/>
        </p:spPr>
        <p:txBody>
          <a:bodyPr wrap="none" rtlCol="0">
            <a:spAutoFit/>
          </a:bodyPr>
          <a:lstStyle/>
          <a:p>
            <a:r>
              <a:rPr lang="en-US" sz="3200" b="1" dirty="0">
                <a:latin typeface="Georgia" panose="02040502050405020303" pitchFamily="18" charset="0"/>
              </a:rPr>
              <a:t>Racial and Ethnic Disparities</a:t>
            </a:r>
            <a:endParaRPr lang="en-US" sz="3200" dirty="0">
              <a:latin typeface="Georgia" panose="02040502050405020303" pitchFamily="18" charset="0"/>
            </a:endParaRPr>
          </a:p>
        </p:txBody>
      </p:sp>
    </p:spTree>
    <p:extLst>
      <p:ext uri="{BB962C8B-B14F-4D97-AF65-F5344CB8AC3E}">
        <p14:creationId xmlns:p14="http://schemas.microsoft.com/office/powerpoint/2010/main" val="3437016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1935" y="2163859"/>
            <a:ext cx="4194048" cy="4681728"/>
          </a:xfrm>
        </p:spPr>
        <p:txBody>
          <a:bodyPr>
            <a:normAutofit fontScale="85000" lnSpcReduction="20000"/>
          </a:bodyPr>
          <a:lstStyle/>
          <a:p>
            <a:pPr marL="0" indent="0">
              <a:buNone/>
            </a:pPr>
            <a:r>
              <a:rPr lang="en-US" b="1" dirty="0" smtClean="0"/>
              <a:t>Findings: </a:t>
            </a:r>
          </a:p>
          <a:p>
            <a:r>
              <a:rPr lang="en-US" dirty="0" smtClean="0"/>
              <a:t>2% of LEAs in 2010-2011 were identified with significant disproportionality</a:t>
            </a:r>
          </a:p>
          <a:p>
            <a:r>
              <a:rPr lang="en-US" dirty="0" smtClean="0"/>
              <a:t>“the </a:t>
            </a:r>
            <a:r>
              <a:rPr lang="en-US" dirty="0"/>
              <a:t>discretion that states have in defining significant disproportionality has resulted in a wide range of definitions that provides no assurance that the problem is being appropriately identified across the nation</a:t>
            </a:r>
            <a:r>
              <a:rPr lang="en-US" dirty="0" smtClean="0"/>
              <a:t>.”</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6800" y="2077644"/>
            <a:ext cx="3612851" cy="468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27C47874-B600-4593-85D3-9D67C78C2D44}" type="slidenum">
              <a:rPr lang="en-US" smtClean="0">
                <a:solidFill>
                  <a:srgbClr val="8CADAE">
                    <a:shade val="75000"/>
                  </a:srgbClr>
                </a:solidFill>
              </a:rPr>
              <a:pPr/>
              <a:t>6</a:t>
            </a:fld>
            <a:endParaRPr lang="en-US">
              <a:solidFill>
                <a:srgbClr val="8CADAE">
                  <a:shade val="75000"/>
                </a:srgbClr>
              </a:solidFill>
            </a:endParaRPr>
          </a:p>
        </p:txBody>
      </p:sp>
      <p:sp>
        <p:nvSpPr>
          <p:cNvPr id="2" name="TextBox 1"/>
          <p:cNvSpPr txBox="1"/>
          <p:nvPr/>
        </p:nvSpPr>
        <p:spPr>
          <a:xfrm>
            <a:off x="1295400" y="1460212"/>
            <a:ext cx="6155852" cy="584775"/>
          </a:xfrm>
          <a:prstGeom prst="rect">
            <a:avLst/>
          </a:prstGeom>
          <a:noFill/>
        </p:spPr>
        <p:txBody>
          <a:bodyPr wrap="none" rtlCol="0">
            <a:spAutoFit/>
          </a:bodyPr>
          <a:lstStyle/>
          <a:p>
            <a:r>
              <a:rPr lang="en-US" sz="3200" b="1" dirty="0" smtClean="0">
                <a:latin typeface="Georgia" panose="02040502050405020303" pitchFamily="18" charset="0"/>
              </a:rPr>
              <a:t>GAO Report:  February 2013</a:t>
            </a:r>
            <a:endParaRPr lang="en-US" sz="3200" b="1" dirty="0">
              <a:latin typeface="Georgia" panose="02040502050405020303" pitchFamily="18" charset="0"/>
            </a:endParaRPr>
          </a:p>
        </p:txBody>
      </p:sp>
    </p:spTree>
    <p:extLst>
      <p:ext uri="{BB962C8B-B14F-4D97-AF65-F5344CB8AC3E}">
        <p14:creationId xmlns:p14="http://schemas.microsoft.com/office/powerpoint/2010/main" val="626680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438400"/>
            <a:ext cx="8229600" cy="4038600"/>
          </a:xfrm>
        </p:spPr>
        <p:txBody>
          <a:bodyPr>
            <a:normAutofit fontScale="92500" lnSpcReduction="10000"/>
          </a:bodyPr>
          <a:lstStyle/>
          <a:p>
            <a:r>
              <a:rPr lang="en-US" dirty="0" smtClean="0">
                <a:solidFill>
                  <a:schemeClr val="tx1"/>
                </a:solidFill>
              </a:rPr>
              <a:t>Notice of Proposed Rulemaking (NPRM) was published on March 2, 2016 and was available for 75 days</a:t>
            </a:r>
          </a:p>
          <a:p>
            <a:r>
              <a:rPr lang="en-US" dirty="0" smtClean="0"/>
              <a:t>Received 316 comments from</a:t>
            </a:r>
          </a:p>
          <a:p>
            <a:pPr lvl="1"/>
            <a:r>
              <a:rPr lang="en-US" dirty="0" smtClean="0">
                <a:solidFill>
                  <a:schemeClr val="tx1"/>
                </a:solidFill>
              </a:rPr>
              <a:t>SEAs and LEAs</a:t>
            </a:r>
          </a:p>
          <a:p>
            <a:pPr lvl="1"/>
            <a:r>
              <a:rPr lang="en-US" dirty="0" smtClean="0"/>
              <a:t>Parent</a:t>
            </a:r>
          </a:p>
          <a:p>
            <a:pPr lvl="1"/>
            <a:r>
              <a:rPr lang="en-US" dirty="0" smtClean="0">
                <a:solidFill>
                  <a:schemeClr val="tx1"/>
                </a:solidFill>
              </a:rPr>
              <a:t>Advocates</a:t>
            </a:r>
          </a:p>
          <a:p>
            <a:pPr lvl="1"/>
            <a:r>
              <a:rPr lang="en-US" dirty="0" smtClean="0"/>
              <a:t>Researchers </a:t>
            </a:r>
          </a:p>
          <a:p>
            <a:pPr lvl="1"/>
            <a:r>
              <a:rPr lang="en-US" dirty="0" smtClean="0">
                <a:solidFill>
                  <a:schemeClr val="tx1"/>
                </a:solidFill>
              </a:rPr>
              <a:t>Associations and organizations</a:t>
            </a:r>
          </a:p>
          <a:p>
            <a:r>
              <a:rPr lang="en-US" dirty="0" smtClean="0"/>
              <a:t>Analyzed comments and prepared the final rule</a:t>
            </a:r>
            <a:endParaRPr lang="en-US" dirty="0" smtClean="0">
              <a:solidFill>
                <a:schemeClr val="tx1"/>
              </a:solidFill>
            </a:endParaRPr>
          </a:p>
        </p:txBody>
      </p:sp>
      <p:sp>
        <p:nvSpPr>
          <p:cNvPr id="5" name="Slide Number Placeholder 4"/>
          <p:cNvSpPr>
            <a:spLocks noGrp="1"/>
          </p:cNvSpPr>
          <p:nvPr>
            <p:ph type="sldNum" sz="quarter" idx="12"/>
          </p:nvPr>
        </p:nvSpPr>
        <p:spPr>
          <a:xfrm>
            <a:off x="3810000" y="6492875"/>
            <a:ext cx="2133600" cy="365125"/>
          </a:xfrm>
        </p:spPr>
        <p:txBody>
          <a:bodyPr/>
          <a:lstStyle/>
          <a:p>
            <a:fld id="{27C47874-B600-4593-85D3-9D67C78C2D44}" type="slidenum">
              <a:rPr lang="en-US" smtClean="0"/>
              <a:t>7</a:t>
            </a:fld>
            <a:endParaRPr lang="en-US" dirty="0"/>
          </a:p>
        </p:txBody>
      </p:sp>
      <p:sp>
        <p:nvSpPr>
          <p:cNvPr id="2" name="TextBox 1"/>
          <p:cNvSpPr txBox="1"/>
          <p:nvPr/>
        </p:nvSpPr>
        <p:spPr>
          <a:xfrm>
            <a:off x="1066800" y="1676400"/>
            <a:ext cx="7010400" cy="584775"/>
          </a:xfrm>
          <a:prstGeom prst="rect">
            <a:avLst/>
          </a:prstGeom>
          <a:noFill/>
        </p:spPr>
        <p:txBody>
          <a:bodyPr wrap="square" rtlCol="0">
            <a:spAutoFit/>
          </a:bodyPr>
          <a:lstStyle/>
          <a:p>
            <a:pPr algn="ctr"/>
            <a:r>
              <a:rPr lang="en-US" sz="3200" b="1" dirty="0" smtClean="0">
                <a:latin typeface="Georgia"/>
                <a:cs typeface="Georgia"/>
              </a:rPr>
              <a:t>Notice of Proposed Rulemaking</a:t>
            </a:r>
            <a:endParaRPr lang="en-US" sz="3200" b="1" dirty="0">
              <a:latin typeface="Georgia"/>
              <a:cs typeface="Georgia"/>
            </a:endParaRPr>
          </a:p>
        </p:txBody>
      </p:sp>
    </p:spTree>
    <p:extLst>
      <p:ext uri="{BB962C8B-B14F-4D97-AF65-F5344CB8AC3E}">
        <p14:creationId xmlns:p14="http://schemas.microsoft.com/office/powerpoint/2010/main" val="3771839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C47874-B600-4593-85D3-9D67C78C2D44}" type="slidenum">
              <a:rPr lang="en-US" smtClean="0">
                <a:solidFill>
                  <a:srgbClr val="8CADAE">
                    <a:shade val="75000"/>
                  </a:srgbClr>
                </a:solidFill>
              </a:rPr>
              <a:pPr/>
              <a:t>8</a:t>
            </a:fld>
            <a:endParaRPr lang="en-US">
              <a:solidFill>
                <a:srgbClr val="8CADAE">
                  <a:shade val="75000"/>
                </a:srgbClr>
              </a:solidFill>
            </a:endParaRPr>
          </a:p>
        </p:txBody>
      </p:sp>
      <p:sp>
        <p:nvSpPr>
          <p:cNvPr id="5" name="Content Placeholder 4"/>
          <p:cNvSpPr>
            <a:spLocks noGrp="1"/>
          </p:cNvSpPr>
          <p:nvPr>
            <p:ph sz="quarter" idx="1"/>
          </p:nvPr>
        </p:nvSpPr>
        <p:spPr>
          <a:xfrm>
            <a:off x="609600" y="2209800"/>
            <a:ext cx="8229600" cy="3611563"/>
          </a:xfrm>
        </p:spPr>
        <p:txBody>
          <a:bodyPr anchor="ctr">
            <a:normAutofit/>
          </a:bodyPr>
          <a:lstStyle/>
          <a:p>
            <a:pPr marL="0" indent="0" algn="ctr">
              <a:buNone/>
            </a:pPr>
            <a:r>
              <a:rPr lang="en-US" sz="4400" b="1" dirty="0" smtClean="0"/>
              <a:t>Part II </a:t>
            </a:r>
          </a:p>
          <a:p>
            <a:pPr marL="0" indent="0" algn="ctr">
              <a:buNone/>
            </a:pPr>
            <a:endParaRPr lang="en-US" sz="4400" b="1" dirty="0" smtClean="0"/>
          </a:p>
          <a:p>
            <a:pPr marL="0" indent="0" algn="ctr">
              <a:buNone/>
            </a:pPr>
            <a:r>
              <a:rPr lang="en-US" sz="4400" b="1" dirty="0" smtClean="0"/>
              <a:t>EQUITY IN IDEA </a:t>
            </a:r>
          </a:p>
          <a:p>
            <a:pPr marL="0" indent="0" algn="ctr">
              <a:buNone/>
            </a:pPr>
            <a:r>
              <a:rPr lang="en-US" sz="4400" b="1" dirty="0" smtClean="0"/>
              <a:t>FINAL RULE</a:t>
            </a:r>
            <a:endParaRPr lang="en-US" sz="4400" b="1" dirty="0"/>
          </a:p>
        </p:txBody>
      </p:sp>
    </p:spTree>
    <p:extLst>
      <p:ext uri="{BB962C8B-B14F-4D97-AF65-F5344CB8AC3E}">
        <p14:creationId xmlns:p14="http://schemas.microsoft.com/office/powerpoint/2010/main" val="3712676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229600" cy="3611563"/>
          </a:xfrm>
        </p:spPr>
        <p:txBody>
          <a:bodyPr/>
          <a:lstStyle/>
          <a:p>
            <a:r>
              <a:rPr lang="en-US" dirty="0" smtClean="0"/>
              <a:t>Final rule package includes</a:t>
            </a:r>
          </a:p>
          <a:p>
            <a:pPr lvl="1"/>
            <a:r>
              <a:rPr lang="en-US" dirty="0" smtClean="0"/>
              <a:t>An Executive Summary (helpful overview)</a:t>
            </a:r>
          </a:p>
          <a:p>
            <a:pPr lvl="1"/>
            <a:r>
              <a:rPr lang="en-US" dirty="0" smtClean="0"/>
              <a:t>Effective Date of these Regulations</a:t>
            </a:r>
          </a:p>
          <a:p>
            <a:pPr lvl="1"/>
            <a:r>
              <a:rPr lang="en-US" dirty="0" smtClean="0"/>
              <a:t>Analysis of Comments and Changes (detailed discussion of comments and our response)</a:t>
            </a:r>
          </a:p>
          <a:p>
            <a:pPr lvl="1"/>
            <a:r>
              <a:rPr lang="en-US" dirty="0" smtClean="0"/>
              <a:t>Regulatory Impact Analysis</a:t>
            </a:r>
          </a:p>
          <a:p>
            <a:pPr lvl="1"/>
            <a:r>
              <a:rPr lang="en-US" dirty="0" smtClean="0"/>
              <a:t>AND the final rule (the last 10-12 pages)</a:t>
            </a:r>
          </a:p>
          <a:p>
            <a:pPr lvl="1"/>
            <a:endParaRPr lang="en-US" dirty="0"/>
          </a:p>
        </p:txBody>
      </p:sp>
      <p:sp>
        <p:nvSpPr>
          <p:cNvPr id="3" name="Title 2"/>
          <p:cNvSpPr>
            <a:spLocks noGrp="1"/>
          </p:cNvSpPr>
          <p:nvPr>
            <p:ph type="title"/>
          </p:nvPr>
        </p:nvSpPr>
        <p:spPr>
          <a:xfrm>
            <a:off x="457200" y="1676400"/>
            <a:ext cx="8229600" cy="762000"/>
          </a:xfrm>
        </p:spPr>
        <p:txBody>
          <a:bodyPr/>
          <a:lstStyle/>
          <a:p>
            <a:r>
              <a:rPr lang="en-US" sz="3200" b="1" dirty="0" smtClean="0"/>
              <a:t>Final Rule</a:t>
            </a:r>
            <a:endParaRPr lang="en-US" sz="3200" b="1" dirty="0"/>
          </a:p>
        </p:txBody>
      </p:sp>
    </p:spTree>
    <p:extLst>
      <p:ext uri="{BB962C8B-B14F-4D97-AF65-F5344CB8AC3E}">
        <p14:creationId xmlns:p14="http://schemas.microsoft.com/office/powerpoint/2010/main" val="772822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OSEP Theme Final</Template>
  <TotalTime>1187</TotalTime>
  <Words>1956</Words>
  <Application>Microsoft Office PowerPoint</Application>
  <PresentationFormat>On-screen Show (4:3)</PresentationFormat>
  <Paragraphs>389</Paragraphs>
  <Slides>46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Cambria</vt:lpstr>
      <vt:lpstr>Cambria Math</vt:lpstr>
      <vt:lpstr>Georgia</vt:lpstr>
      <vt:lpstr>Helvetica</vt:lpstr>
      <vt:lpstr>Times New Roman</vt:lpstr>
      <vt:lpstr>Wingdings</vt:lpstr>
      <vt:lpstr>OSEP Theme Final</vt:lpstr>
      <vt:lpstr>Equity in IDEA:  Contents of the Final Rule   Presenters: Ruth Ryder, Michael Gross, Richelle Davis</vt:lpstr>
      <vt:lpstr>Agenda</vt:lpstr>
      <vt:lpstr>PowerPoint Presentation</vt:lpstr>
      <vt:lpstr>Racial and Ethnic Disparities</vt:lpstr>
      <vt:lpstr>PowerPoint Presentation</vt:lpstr>
      <vt:lpstr>PowerPoint Presentation</vt:lpstr>
      <vt:lpstr>PowerPoint Presentation</vt:lpstr>
      <vt:lpstr>PowerPoint Presentation</vt:lpstr>
      <vt:lpstr>Final Rule</vt:lpstr>
      <vt:lpstr>Effective Dates</vt:lpstr>
      <vt:lpstr>Methodology</vt:lpstr>
      <vt:lpstr>Methodology</vt:lpstr>
      <vt:lpstr>Rebuttable Presumption</vt:lpstr>
      <vt:lpstr>Standard Methodology Flexibilities  </vt:lpstr>
      <vt:lpstr>Review and Revision of  Policies and Procedures</vt:lpstr>
      <vt:lpstr>Comprehensive CEIS  </vt:lpstr>
      <vt:lpstr>Implementation</vt:lpstr>
      <vt:lpstr>Part III  STANDARD METHODOLOGY</vt:lpstr>
      <vt:lpstr>Definitions Made Easy</vt:lpstr>
      <vt:lpstr>Standard Methodology</vt:lpstr>
      <vt:lpstr>Standard Methodology</vt:lpstr>
      <vt:lpstr>Standard Methodology</vt:lpstr>
      <vt:lpstr>Standard Methodology</vt:lpstr>
      <vt:lpstr>Standard Methodology</vt:lpstr>
      <vt:lpstr>Standard Methodology</vt:lpstr>
      <vt:lpstr>Standard Methodology</vt:lpstr>
      <vt:lpstr>Standard Methodology</vt:lpstr>
      <vt:lpstr>Standard Methodology</vt:lpstr>
      <vt:lpstr>Standard Methodology</vt:lpstr>
      <vt:lpstr>Standard Methodology</vt:lpstr>
      <vt:lpstr>Standard Methodology</vt:lpstr>
      <vt:lpstr>Standard Methodology</vt:lpstr>
      <vt:lpstr>Standard Methodology</vt:lpstr>
      <vt:lpstr>Standard Methodology</vt:lpstr>
      <vt:lpstr>Standard Methodology</vt:lpstr>
      <vt:lpstr>Standard Methodology</vt:lpstr>
      <vt:lpstr>Standard Methodology</vt:lpstr>
      <vt:lpstr>Standard Methodology</vt:lpstr>
      <vt:lpstr>Part IV  DATA REPORTING</vt:lpstr>
      <vt:lpstr>Data Collection and Reporting</vt:lpstr>
      <vt:lpstr>File Specifications Used</vt:lpstr>
      <vt:lpstr>How the files are used</vt:lpstr>
      <vt:lpstr>File Specification Example</vt:lpstr>
      <vt:lpstr>SSS-IDEA User Guide Updated</vt:lpstr>
      <vt:lpstr>Data Quality Plug</vt:lpstr>
      <vt:lpstr>Part V  QUESTIONS</vt:lpstr>
    </vt:vector>
  </TitlesOfParts>
  <Company>U.S.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Ryder, Ruth</dc:creator>
  <cp:lastModifiedBy>Reed, Jennifer</cp:lastModifiedBy>
  <cp:revision>36</cp:revision>
  <cp:lastPrinted>2017-02-02T20:05:37Z</cp:lastPrinted>
  <dcterms:created xsi:type="dcterms:W3CDTF">2016-12-08T21:06:00Z</dcterms:created>
  <dcterms:modified xsi:type="dcterms:W3CDTF">2017-03-28T17:18:21Z</dcterms:modified>
</cp:coreProperties>
</file>