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35"/>
  </p:notesMasterIdLst>
  <p:handoutMasterIdLst>
    <p:handoutMasterId r:id="rId36"/>
  </p:handoutMasterIdLst>
  <p:sldIdLst>
    <p:sldId id="265" r:id="rId2"/>
    <p:sldId id="266" r:id="rId3"/>
    <p:sldId id="301" r:id="rId4"/>
    <p:sldId id="267" r:id="rId5"/>
    <p:sldId id="268" r:id="rId6"/>
    <p:sldId id="269" r:id="rId7"/>
    <p:sldId id="304" r:id="rId8"/>
    <p:sldId id="270" r:id="rId9"/>
    <p:sldId id="272" r:id="rId10"/>
    <p:sldId id="273" r:id="rId11"/>
    <p:sldId id="274" r:id="rId12"/>
    <p:sldId id="312" r:id="rId13"/>
    <p:sldId id="305" r:id="rId14"/>
    <p:sldId id="307" r:id="rId15"/>
    <p:sldId id="279" r:id="rId16"/>
    <p:sldId id="313" r:id="rId17"/>
    <p:sldId id="280" r:id="rId18"/>
    <p:sldId id="281" r:id="rId19"/>
    <p:sldId id="299" r:id="rId20"/>
    <p:sldId id="294" r:id="rId21"/>
    <p:sldId id="314" r:id="rId22"/>
    <p:sldId id="300" r:id="rId23"/>
    <p:sldId id="308" r:id="rId24"/>
    <p:sldId id="286" r:id="rId25"/>
    <p:sldId id="315" r:id="rId26"/>
    <p:sldId id="309" r:id="rId27"/>
    <p:sldId id="288" r:id="rId28"/>
    <p:sldId id="289" r:id="rId29"/>
    <p:sldId id="310" r:id="rId30"/>
    <p:sldId id="298" r:id="rId31"/>
    <p:sldId id="292" r:id="rId32"/>
    <p:sldId id="291" r:id="rId33"/>
    <p:sldId id="293" r:id="rId3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12" userDrawn="1">
          <p15:clr>
            <a:srgbClr val="A4A3A4"/>
          </p15:clr>
        </p15:guide>
        <p15:guide id="3" pos="748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ctoria Schaefer" initials="VS" lastIdx="36" clrIdx="1"/>
  <p:cmAuthor id="3" name="kristen rhoads" initials="kr" lastIdx="18" clrIdx="0"/>
  <p:cmAuthor id="4" name="Jill Lammert" initials="JL" lastIdx="18" clrIdx="2">
    <p:extLst/>
  </p:cmAuthor>
  <p:cmAuthor id="5" name="JillBrad" initials="JB" lastIdx="8" clrIdx="3">
    <p:extLst/>
  </p:cmAuthor>
  <p:cmAuthor id="6" name="Shauna Harps" initials="SH" lastIdx="10"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3F3F3"/>
    <a:srgbClr val="36787B"/>
    <a:srgbClr val="525252"/>
    <a:srgbClr val="282751"/>
    <a:srgbClr val="F2DCCF"/>
    <a:srgbClr val="EBEEF7"/>
    <a:srgbClr val="F5E6DB"/>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87" autoAdjust="0"/>
    <p:restoredTop sz="89055" autoAdjust="0"/>
  </p:normalViewPr>
  <p:slideViewPr>
    <p:cSldViewPr snapToGrid="0" snapToObjects="1" showGuides="1">
      <p:cViewPr varScale="1">
        <p:scale>
          <a:sx n="99" d="100"/>
          <a:sy n="99" d="100"/>
        </p:scale>
        <p:origin x="282" y="78"/>
      </p:cViewPr>
      <p:guideLst>
        <p:guide orient="horz" pos="2136"/>
        <p:guide pos="312"/>
        <p:guide pos="7488"/>
      </p:guideLst>
    </p:cSldViewPr>
  </p:slideViewPr>
  <p:outlineViewPr>
    <p:cViewPr>
      <p:scale>
        <a:sx n="33" d="100"/>
        <a:sy n="33" d="100"/>
      </p:scale>
      <p:origin x="0" y="-26694"/>
    </p:cViewPr>
  </p:outlineViewPr>
  <p:notesTextViewPr>
    <p:cViewPr>
      <p:scale>
        <a:sx n="1" d="1"/>
        <a:sy n="1" d="1"/>
      </p:scale>
      <p:origin x="0" y="0"/>
    </p:cViewPr>
  </p:notesTextViewPr>
  <p:sorterViewPr>
    <p:cViewPr>
      <p:scale>
        <a:sx n="159" d="100"/>
        <a:sy n="15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420FE5-58B4-B946-9BDE-5F7E55A03178}"/>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ED3C93C8-EC59-1546-BB64-2CBE37606FCE}"/>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E319688-389C-A246-B3C8-1001E3D56308}" type="datetimeFigureOut">
              <a:rPr lang="en-US" smtClean="0"/>
              <a:t>11/21/2018</a:t>
            </a:fld>
            <a:endParaRPr lang="en-US"/>
          </a:p>
        </p:txBody>
      </p:sp>
      <p:sp>
        <p:nvSpPr>
          <p:cNvPr id="4" name="Footer Placeholder 3">
            <a:extLst>
              <a:ext uri="{FF2B5EF4-FFF2-40B4-BE49-F238E27FC236}">
                <a16:creationId xmlns:a16="http://schemas.microsoft.com/office/drawing/2014/main" id="{A2D9D62E-4629-634E-AE04-43304F7D0009}"/>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64D6FE6-6673-9E45-8378-C2D11752A0D3}"/>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06B5FFA-3926-0A4B-9602-8D9CBA19B868}" type="slidenum">
              <a:rPr lang="en-US" smtClean="0"/>
              <a:t>‹#›</a:t>
            </a:fld>
            <a:endParaRPr lang="en-US"/>
          </a:p>
        </p:txBody>
      </p:sp>
    </p:spTree>
    <p:extLst>
      <p:ext uri="{BB962C8B-B14F-4D97-AF65-F5344CB8AC3E}">
        <p14:creationId xmlns:p14="http://schemas.microsoft.com/office/powerpoint/2010/main" val="17683035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6DC2990-626E-1140-9652-1877CCC1665F}" type="datetimeFigureOut">
              <a:rPr lang="en-US" smtClean="0"/>
              <a:t>11/21/2018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3288D23-545D-AD43-864C-C2C5683C400C}" type="slidenum">
              <a:rPr lang="en-US" smtClean="0"/>
              <a:t>‹#›</a:t>
            </a:fld>
            <a:endParaRPr lang="en-US"/>
          </a:p>
        </p:txBody>
      </p:sp>
    </p:spTree>
    <p:extLst>
      <p:ext uri="{BB962C8B-B14F-4D97-AF65-F5344CB8AC3E}">
        <p14:creationId xmlns:p14="http://schemas.microsoft.com/office/powerpoint/2010/main" val="1287381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288D23-545D-AD43-864C-C2C5683C400C}" type="slidenum">
              <a:rPr lang="en-US" smtClean="0"/>
              <a:t>0</a:t>
            </a:fld>
            <a:endParaRPr lang="en-US"/>
          </a:p>
        </p:txBody>
      </p:sp>
    </p:spTree>
    <p:extLst>
      <p:ext uri="{BB962C8B-B14F-4D97-AF65-F5344CB8AC3E}">
        <p14:creationId xmlns:p14="http://schemas.microsoft.com/office/powerpoint/2010/main" val="2892996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288D23-545D-AD43-864C-C2C5683C400C}" type="slidenum">
              <a:rPr lang="en-US" smtClean="0"/>
              <a:t>9</a:t>
            </a:fld>
            <a:endParaRPr lang="en-US"/>
          </a:p>
        </p:txBody>
      </p:sp>
    </p:spTree>
    <p:extLst>
      <p:ext uri="{BB962C8B-B14F-4D97-AF65-F5344CB8AC3E}">
        <p14:creationId xmlns:p14="http://schemas.microsoft.com/office/powerpoint/2010/main" val="3378667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2DAA2-1F58-435B-BD78-719E2C2BE02A}" type="slidenum">
              <a:rPr lang="en-US" smtClean="0"/>
              <a:t>10</a:t>
            </a:fld>
            <a:endParaRPr lang="en-US"/>
          </a:p>
        </p:txBody>
      </p:sp>
    </p:spTree>
    <p:extLst>
      <p:ext uri="{BB962C8B-B14F-4D97-AF65-F5344CB8AC3E}">
        <p14:creationId xmlns:p14="http://schemas.microsoft.com/office/powerpoint/2010/main" val="992444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288D23-545D-AD43-864C-C2C5683C400C}" type="slidenum">
              <a:rPr lang="en-US" smtClean="0"/>
              <a:t>11</a:t>
            </a:fld>
            <a:endParaRPr lang="en-US"/>
          </a:p>
        </p:txBody>
      </p:sp>
    </p:spTree>
    <p:extLst>
      <p:ext uri="{BB962C8B-B14F-4D97-AF65-F5344CB8AC3E}">
        <p14:creationId xmlns:p14="http://schemas.microsoft.com/office/powerpoint/2010/main" val="1066160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288D23-545D-AD43-864C-C2C5683C400C}" type="slidenum">
              <a:rPr lang="en-US" smtClean="0"/>
              <a:t>12</a:t>
            </a:fld>
            <a:endParaRPr lang="en-US"/>
          </a:p>
        </p:txBody>
      </p:sp>
    </p:spTree>
    <p:extLst>
      <p:ext uri="{BB962C8B-B14F-4D97-AF65-F5344CB8AC3E}">
        <p14:creationId xmlns:p14="http://schemas.microsoft.com/office/powerpoint/2010/main" val="2244028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288D23-545D-AD43-864C-C2C5683C400C}" type="slidenum">
              <a:rPr lang="en-US" smtClean="0"/>
              <a:t>13</a:t>
            </a:fld>
            <a:endParaRPr lang="en-US"/>
          </a:p>
        </p:txBody>
      </p:sp>
    </p:spTree>
    <p:extLst>
      <p:ext uri="{BB962C8B-B14F-4D97-AF65-F5344CB8AC3E}">
        <p14:creationId xmlns:p14="http://schemas.microsoft.com/office/powerpoint/2010/main" val="718199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2DAA2-1F58-435B-BD78-719E2C2BE02A}" type="slidenum">
              <a:rPr lang="en-US" smtClean="0"/>
              <a:t>14</a:t>
            </a:fld>
            <a:endParaRPr lang="en-US"/>
          </a:p>
        </p:txBody>
      </p:sp>
    </p:spTree>
    <p:extLst>
      <p:ext uri="{BB962C8B-B14F-4D97-AF65-F5344CB8AC3E}">
        <p14:creationId xmlns:p14="http://schemas.microsoft.com/office/powerpoint/2010/main" val="153461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288D23-545D-AD43-864C-C2C5683C400C}" type="slidenum">
              <a:rPr lang="en-US" smtClean="0"/>
              <a:t>15</a:t>
            </a:fld>
            <a:endParaRPr lang="en-US"/>
          </a:p>
        </p:txBody>
      </p:sp>
    </p:spTree>
    <p:extLst>
      <p:ext uri="{BB962C8B-B14F-4D97-AF65-F5344CB8AC3E}">
        <p14:creationId xmlns:p14="http://schemas.microsoft.com/office/powerpoint/2010/main" val="2242643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2DAA2-1F58-435B-BD78-719E2C2BE02A}" type="slidenum">
              <a:rPr lang="en-US" smtClean="0"/>
              <a:t>16</a:t>
            </a:fld>
            <a:endParaRPr lang="en-US"/>
          </a:p>
        </p:txBody>
      </p:sp>
    </p:spTree>
    <p:extLst>
      <p:ext uri="{BB962C8B-B14F-4D97-AF65-F5344CB8AC3E}">
        <p14:creationId xmlns:p14="http://schemas.microsoft.com/office/powerpoint/2010/main" val="188520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2DAA2-1F58-435B-BD78-719E2C2BE02A}" type="slidenum">
              <a:rPr lang="en-US" smtClean="0"/>
              <a:t>17</a:t>
            </a:fld>
            <a:endParaRPr lang="en-US"/>
          </a:p>
        </p:txBody>
      </p:sp>
    </p:spTree>
    <p:extLst>
      <p:ext uri="{BB962C8B-B14F-4D97-AF65-F5344CB8AC3E}">
        <p14:creationId xmlns:p14="http://schemas.microsoft.com/office/powerpoint/2010/main" val="10048307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A32DAA2-1F58-435B-BD78-719E2C2BE02A}" type="slidenum">
              <a:rPr lang="en-US" smtClean="0"/>
              <a:t>18</a:t>
            </a:fld>
            <a:endParaRPr lang="en-US"/>
          </a:p>
        </p:txBody>
      </p:sp>
    </p:spTree>
    <p:extLst>
      <p:ext uri="{BB962C8B-B14F-4D97-AF65-F5344CB8AC3E}">
        <p14:creationId xmlns:p14="http://schemas.microsoft.com/office/powerpoint/2010/main" val="3586331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2DAA2-1F58-435B-BD78-719E2C2BE02A}" type="slidenum">
              <a:rPr lang="en-US" smtClean="0"/>
              <a:t>1</a:t>
            </a:fld>
            <a:endParaRPr lang="en-US"/>
          </a:p>
        </p:txBody>
      </p:sp>
    </p:spTree>
    <p:extLst>
      <p:ext uri="{BB962C8B-B14F-4D97-AF65-F5344CB8AC3E}">
        <p14:creationId xmlns:p14="http://schemas.microsoft.com/office/powerpoint/2010/main" val="2893827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288D23-545D-AD43-864C-C2C5683C400C}" type="slidenum">
              <a:rPr lang="en-US" smtClean="0"/>
              <a:t>19</a:t>
            </a:fld>
            <a:endParaRPr lang="en-US"/>
          </a:p>
        </p:txBody>
      </p:sp>
    </p:spTree>
    <p:extLst>
      <p:ext uri="{BB962C8B-B14F-4D97-AF65-F5344CB8AC3E}">
        <p14:creationId xmlns:p14="http://schemas.microsoft.com/office/powerpoint/2010/main" val="5033167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288D23-545D-AD43-864C-C2C5683C400C}" type="slidenum">
              <a:rPr lang="en-US" smtClean="0"/>
              <a:t>20</a:t>
            </a:fld>
            <a:endParaRPr lang="en-US"/>
          </a:p>
        </p:txBody>
      </p:sp>
    </p:spTree>
    <p:extLst>
      <p:ext uri="{BB962C8B-B14F-4D97-AF65-F5344CB8AC3E}">
        <p14:creationId xmlns:p14="http://schemas.microsoft.com/office/powerpoint/2010/main" val="31105756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288D23-545D-AD43-864C-C2C5683C400C}" type="slidenum">
              <a:rPr lang="en-US" smtClean="0"/>
              <a:t>21</a:t>
            </a:fld>
            <a:endParaRPr lang="en-US"/>
          </a:p>
        </p:txBody>
      </p:sp>
    </p:spTree>
    <p:extLst>
      <p:ext uri="{BB962C8B-B14F-4D97-AF65-F5344CB8AC3E}">
        <p14:creationId xmlns:p14="http://schemas.microsoft.com/office/powerpoint/2010/main" val="431302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288D23-545D-AD43-864C-C2C5683C400C}" type="slidenum">
              <a:rPr lang="en-US" smtClean="0"/>
              <a:t>22</a:t>
            </a:fld>
            <a:endParaRPr lang="en-US"/>
          </a:p>
        </p:txBody>
      </p:sp>
    </p:spTree>
    <p:extLst>
      <p:ext uri="{BB962C8B-B14F-4D97-AF65-F5344CB8AC3E}">
        <p14:creationId xmlns:p14="http://schemas.microsoft.com/office/powerpoint/2010/main" val="17206387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288D23-545D-AD43-864C-C2C5683C400C}" type="slidenum">
              <a:rPr lang="en-US" smtClean="0"/>
              <a:t>23</a:t>
            </a:fld>
            <a:endParaRPr lang="en-US"/>
          </a:p>
        </p:txBody>
      </p:sp>
    </p:spTree>
    <p:extLst>
      <p:ext uri="{BB962C8B-B14F-4D97-AF65-F5344CB8AC3E}">
        <p14:creationId xmlns:p14="http://schemas.microsoft.com/office/powerpoint/2010/main" val="37579583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288D23-545D-AD43-864C-C2C5683C400C}" type="slidenum">
              <a:rPr lang="en-US" smtClean="0"/>
              <a:t>24</a:t>
            </a:fld>
            <a:endParaRPr lang="en-US"/>
          </a:p>
        </p:txBody>
      </p:sp>
    </p:spTree>
    <p:extLst>
      <p:ext uri="{BB962C8B-B14F-4D97-AF65-F5344CB8AC3E}">
        <p14:creationId xmlns:p14="http://schemas.microsoft.com/office/powerpoint/2010/main" val="1689851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288D23-545D-AD43-864C-C2C5683C400C}" type="slidenum">
              <a:rPr lang="en-US" smtClean="0"/>
              <a:t>25</a:t>
            </a:fld>
            <a:endParaRPr lang="en-US"/>
          </a:p>
        </p:txBody>
      </p:sp>
    </p:spTree>
    <p:extLst>
      <p:ext uri="{BB962C8B-B14F-4D97-AF65-F5344CB8AC3E}">
        <p14:creationId xmlns:p14="http://schemas.microsoft.com/office/powerpoint/2010/main" val="11235180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from Kristen:  at the </a:t>
            </a:r>
            <a:r>
              <a:rPr lang="en-US" dirty="0" err="1"/>
              <a:t>osep</a:t>
            </a:r>
            <a:r>
              <a:rPr lang="en-US" dirty="0"/>
              <a:t> meeting, we had a long discussion about whether "who" was the right word or </a:t>
            </a:r>
            <a:r>
              <a:rPr lang="en-US" dirty="0" err="1"/>
              <a:t>emcompassed</a:t>
            </a:r>
            <a:r>
              <a:rPr lang="en-US" dirty="0"/>
              <a:t> systems.  make sure to mention that systems are part of the who</a:t>
            </a:r>
          </a:p>
        </p:txBody>
      </p:sp>
      <p:sp>
        <p:nvSpPr>
          <p:cNvPr id="4" name="Slide Number Placeholder 3"/>
          <p:cNvSpPr>
            <a:spLocks noGrp="1"/>
          </p:cNvSpPr>
          <p:nvPr>
            <p:ph type="sldNum" sz="quarter" idx="10"/>
          </p:nvPr>
        </p:nvSpPr>
        <p:spPr/>
        <p:txBody>
          <a:bodyPr/>
          <a:lstStyle/>
          <a:p>
            <a:fld id="{33288D23-545D-AD43-864C-C2C5683C400C}" type="slidenum">
              <a:rPr lang="en-US" smtClean="0"/>
              <a:t>26</a:t>
            </a:fld>
            <a:endParaRPr lang="en-US"/>
          </a:p>
        </p:txBody>
      </p:sp>
    </p:spTree>
    <p:extLst>
      <p:ext uri="{BB962C8B-B14F-4D97-AF65-F5344CB8AC3E}">
        <p14:creationId xmlns:p14="http://schemas.microsoft.com/office/powerpoint/2010/main" val="27992452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A32DAA2-1F58-435B-BD78-719E2C2BE02A}" type="slidenum">
              <a:rPr lang="en-US" smtClean="0"/>
              <a:t>27</a:t>
            </a:fld>
            <a:endParaRPr lang="en-US"/>
          </a:p>
        </p:txBody>
      </p:sp>
    </p:spTree>
    <p:extLst>
      <p:ext uri="{BB962C8B-B14F-4D97-AF65-F5344CB8AC3E}">
        <p14:creationId xmlns:p14="http://schemas.microsoft.com/office/powerpoint/2010/main" val="21435694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A32DAA2-1F58-435B-BD78-719E2C2BE02A}" type="slidenum">
              <a:rPr lang="en-US" smtClean="0"/>
              <a:t>28</a:t>
            </a:fld>
            <a:endParaRPr lang="en-US"/>
          </a:p>
        </p:txBody>
      </p:sp>
    </p:spTree>
    <p:extLst>
      <p:ext uri="{BB962C8B-B14F-4D97-AF65-F5344CB8AC3E}">
        <p14:creationId xmlns:p14="http://schemas.microsoft.com/office/powerpoint/2010/main" val="1055583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288D23-545D-AD43-864C-C2C5683C400C}" type="slidenum">
              <a:rPr lang="en-US" smtClean="0"/>
              <a:t>2</a:t>
            </a:fld>
            <a:endParaRPr lang="en-US"/>
          </a:p>
        </p:txBody>
      </p:sp>
    </p:spTree>
    <p:extLst>
      <p:ext uri="{BB962C8B-B14F-4D97-AF65-F5344CB8AC3E}">
        <p14:creationId xmlns:p14="http://schemas.microsoft.com/office/powerpoint/2010/main" val="39559002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A32DAA2-1F58-435B-BD78-719E2C2BE02A}" type="slidenum">
              <a:rPr lang="en-US" smtClean="0"/>
              <a:t>29</a:t>
            </a:fld>
            <a:endParaRPr lang="en-US"/>
          </a:p>
        </p:txBody>
      </p:sp>
    </p:spTree>
    <p:extLst>
      <p:ext uri="{BB962C8B-B14F-4D97-AF65-F5344CB8AC3E}">
        <p14:creationId xmlns:p14="http://schemas.microsoft.com/office/powerpoint/2010/main" val="22976448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288D23-545D-AD43-864C-C2C5683C400C}" type="slidenum">
              <a:rPr lang="en-US" smtClean="0"/>
              <a:t>30</a:t>
            </a:fld>
            <a:endParaRPr lang="en-US"/>
          </a:p>
        </p:txBody>
      </p:sp>
    </p:spTree>
    <p:extLst>
      <p:ext uri="{BB962C8B-B14F-4D97-AF65-F5344CB8AC3E}">
        <p14:creationId xmlns:p14="http://schemas.microsoft.com/office/powerpoint/2010/main" val="4992621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288D23-545D-AD43-864C-C2C5683C400C}" type="slidenum">
              <a:rPr lang="en-US" smtClean="0"/>
              <a:t>31</a:t>
            </a:fld>
            <a:endParaRPr lang="en-US"/>
          </a:p>
        </p:txBody>
      </p:sp>
    </p:spTree>
    <p:extLst>
      <p:ext uri="{BB962C8B-B14F-4D97-AF65-F5344CB8AC3E}">
        <p14:creationId xmlns:p14="http://schemas.microsoft.com/office/powerpoint/2010/main" val="5358137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288D23-545D-AD43-864C-C2C5683C400C}" type="slidenum">
              <a:rPr lang="en-US" smtClean="0"/>
              <a:t>32</a:t>
            </a:fld>
            <a:endParaRPr lang="en-US"/>
          </a:p>
        </p:txBody>
      </p:sp>
    </p:spTree>
    <p:extLst>
      <p:ext uri="{BB962C8B-B14F-4D97-AF65-F5344CB8AC3E}">
        <p14:creationId xmlns:p14="http://schemas.microsoft.com/office/powerpoint/2010/main" val="3689447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2DAA2-1F58-435B-BD78-719E2C2BE02A}" type="slidenum">
              <a:rPr lang="en-US" smtClean="0"/>
              <a:t>3</a:t>
            </a:fld>
            <a:endParaRPr lang="en-US"/>
          </a:p>
        </p:txBody>
      </p:sp>
    </p:spTree>
    <p:extLst>
      <p:ext uri="{BB962C8B-B14F-4D97-AF65-F5344CB8AC3E}">
        <p14:creationId xmlns:p14="http://schemas.microsoft.com/office/powerpoint/2010/main" val="3033641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2DAA2-1F58-435B-BD78-719E2C2BE02A}" type="slidenum">
              <a:rPr lang="en-US" smtClean="0"/>
              <a:t>4</a:t>
            </a:fld>
            <a:endParaRPr lang="en-US"/>
          </a:p>
        </p:txBody>
      </p:sp>
    </p:spTree>
    <p:extLst>
      <p:ext uri="{BB962C8B-B14F-4D97-AF65-F5344CB8AC3E}">
        <p14:creationId xmlns:p14="http://schemas.microsoft.com/office/powerpoint/2010/main" val="3351253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2DAA2-1F58-435B-BD78-719E2C2BE02A}" type="slidenum">
              <a:rPr lang="en-US" smtClean="0"/>
              <a:t>5</a:t>
            </a:fld>
            <a:endParaRPr lang="en-US"/>
          </a:p>
        </p:txBody>
      </p:sp>
    </p:spTree>
    <p:extLst>
      <p:ext uri="{BB962C8B-B14F-4D97-AF65-F5344CB8AC3E}">
        <p14:creationId xmlns:p14="http://schemas.microsoft.com/office/powerpoint/2010/main" val="2986935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288D23-545D-AD43-864C-C2C5683C400C}" type="slidenum">
              <a:rPr lang="en-US" smtClean="0"/>
              <a:t>6</a:t>
            </a:fld>
            <a:endParaRPr lang="en-US"/>
          </a:p>
        </p:txBody>
      </p:sp>
    </p:spTree>
    <p:extLst>
      <p:ext uri="{BB962C8B-B14F-4D97-AF65-F5344CB8AC3E}">
        <p14:creationId xmlns:p14="http://schemas.microsoft.com/office/powerpoint/2010/main" val="3683125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2DAA2-1F58-435B-BD78-719E2C2BE02A}" type="slidenum">
              <a:rPr lang="en-US" smtClean="0"/>
              <a:t>7</a:t>
            </a:fld>
            <a:endParaRPr lang="en-US"/>
          </a:p>
        </p:txBody>
      </p:sp>
    </p:spTree>
    <p:extLst>
      <p:ext uri="{BB962C8B-B14F-4D97-AF65-F5344CB8AC3E}">
        <p14:creationId xmlns:p14="http://schemas.microsoft.com/office/powerpoint/2010/main" val="262816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288D23-545D-AD43-864C-C2C5683C400C}" type="slidenum">
              <a:rPr lang="en-US" smtClean="0"/>
              <a:t>8</a:t>
            </a:fld>
            <a:endParaRPr lang="en-US"/>
          </a:p>
        </p:txBody>
      </p:sp>
    </p:spTree>
    <p:extLst>
      <p:ext uri="{BB962C8B-B14F-4D97-AF65-F5344CB8AC3E}">
        <p14:creationId xmlns:p14="http://schemas.microsoft.com/office/powerpoint/2010/main" val="35984134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49288" y="317500"/>
            <a:ext cx="1609344" cy="1225296"/>
          </a:xfrm>
        </p:spPr>
        <p:txBody>
          <a:bodyPr/>
          <a:lstStyle/>
          <a:p>
            <a:endParaRPr lang="en-US"/>
          </a:p>
        </p:txBody>
      </p:sp>
      <p:sp>
        <p:nvSpPr>
          <p:cNvPr id="2" name="Title 1">
            <a:extLst>
              <a:ext uri="{FF2B5EF4-FFF2-40B4-BE49-F238E27FC236}">
                <a16:creationId xmlns:a16="http://schemas.microsoft.com/office/drawing/2014/main" id="{0E61381A-F1A3-8848-84B2-9FB0DE7A59DE}"/>
              </a:ext>
            </a:extLst>
          </p:cNvPr>
          <p:cNvSpPr>
            <a:spLocks noGrp="1"/>
          </p:cNvSpPr>
          <p:nvPr>
            <p:ph type="ctrTitle"/>
          </p:nvPr>
        </p:nvSpPr>
        <p:spPr>
          <a:xfrm>
            <a:off x="2171700" y="2000380"/>
            <a:ext cx="5849352" cy="3048000"/>
          </a:xfrm>
          <a:prstGeom prst="rect">
            <a:avLst/>
          </a:prstGeom>
        </p:spPr>
        <p:txBody>
          <a:bodyPr lIns="0" anchor="ctr" anchorCtr="0">
            <a:normAutofit/>
          </a:bodyPr>
          <a:lstStyle>
            <a:lvl1pPr algn="l">
              <a:defRPr sz="4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5863DBCC-34E1-564D-A10E-3681CCC1DCC4}"/>
              </a:ext>
            </a:extLst>
          </p:cNvPr>
          <p:cNvSpPr>
            <a:spLocks noGrp="1"/>
          </p:cNvSpPr>
          <p:nvPr>
            <p:ph type="subTitle" idx="1"/>
          </p:nvPr>
        </p:nvSpPr>
        <p:spPr>
          <a:xfrm>
            <a:off x="8919147" y="2622680"/>
            <a:ext cx="2863122" cy="1655762"/>
          </a:xfrm>
        </p:spPr>
        <p:txBody>
          <a:bodyPr anchor="ctr" anchorCtr="0">
            <a:normAutofit/>
          </a:bodyPr>
          <a:lstStyle>
            <a:lvl1pPr marL="0" indent="0" algn="l">
              <a:buNone/>
              <a:defRPr sz="20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83609111"/>
      </p:ext>
    </p:extLst>
  </p:cSld>
  <p:clrMapOvr>
    <a:masterClrMapping/>
  </p:clrMapOvr>
  <p:extLst mod="1">
    <p:ext uri="{DCECCB84-F9BA-43D5-87BE-67443E8EF086}">
      <p15:sldGuideLst xmlns:p15="http://schemas.microsoft.com/office/powerpoint/2012/main">
        <p15:guide id="1" pos="1368" userDrawn="1">
          <p15:clr>
            <a:srgbClr val="FBAE40"/>
          </p15:clr>
        </p15:guide>
        <p15:guide id="2" orient="horz" pos="213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FF"/>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2DAAE6-A363-8144-BFA5-483DC1BC39CE}"/>
              </a:ext>
            </a:extLst>
          </p:cNvPr>
          <p:cNvSpPr>
            <a:spLocks noGrp="1"/>
          </p:cNvSpPr>
          <p:nvPr>
            <p:ph idx="1"/>
          </p:nvPr>
        </p:nvSpPr>
        <p:spPr>
          <a:xfrm>
            <a:off x="569626" y="1825625"/>
            <a:ext cx="11152682" cy="4351338"/>
          </a:xfrm>
        </p:spPr>
        <p:txBody>
          <a:bodyPr/>
          <a:lstStyle>
            <a:lvl1pPr>
              <a:spcBef>
                <a:spcPts val="600"/>
              </a:spcBef>
              <a:spcAft>
                <a:spcPts val="600"/>
              </a:spcAft>
              <a:buClr>
                <a:schemeClr val="accent3"/>
              </a:buClr>
              <a:defRPr/>
            </a:lvl1pPr>
            <a:lvl2pPr>
              <a:spcBef>
                <a:spcPts val="600"/>
              </a:spcBef>
              <a:spcAft>
                <a:spcPts val="600"/>
              </a:spcAft>
              <a:buClr>
                <a:schemeClr val="accent2"/>
              </a:buClr>
              <a:defRPr/>
            </a:lvl2pPr>
            <a:lvl3pPr marL="1143000" indent="-228600">
              <a:spcBef>
                <a:spcPts val="600"/>
              </a:spcBef>
              <a:spcAft>
                <a:spcPts val="600"/>
              </a:spcAft>
              <a:buFont typeface="Helvetica" pitchFamily="2" charset="0"/>
              <a:buChar char="–"/>
              <a:defRPr/>
            </a:lvl3pPr>
          </a:lstStyle>
          <a:p>
            <a:pPr lvl="0"/>
            <a:r>
              <a:rPr lang="en-US" dirty="0"/>
              <a:t>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96FDC90A-4BFB-794A-BEC8-5E68F1F18398}"/>
              </a:ext>
            </a:extLst>
          </p:cNvPr>
          <p:cNvSpPr>
            <a:spLocks noGrp="1"/>
          </p:cNvSpPr>
          <p:nvPr>
            <p:ph type="sldNum" sz="quarter" idx="12"/>
          </p:nvPr>
        </p:nvSpPr>
        <p:spPr>
          <a:xfrm>
            <a:off x="8064708" y="6356350"/>
            <a:ext cx="3657600" cy="365125"/>
          </a:xfrm>
          <a:prstGeom prst="rect">
            <a:avLst/>
          </a:prstGeom>
        </p:spPr>
        <p:txBody>
          <a:bodyPr tIns="0" anchor="ctr" anchorCtr="0"/>
          <a:lstStyle>
            <a:lvl1pPr>
              <a:defRPr sz="1050" b="1" i="0">
                <a:solidFill>
                  <a:schemeClr val="accent4"/>
                </a:solidFill>
                <a:latin typeface="Arial" panose="020B0604020202020204" pitchFamily="34" charset="0"/>
                <a:cs typeface="Arial" panose="020B0604020202020204" pitchFamily="34" charset="0"/>
              </a:defRPr>
            </a:lvl1pPr>
          </a:lstStyle>
          <a:p>
            <a:fld id="{BF6A9BE3-E0B7-EB45-ABDE-0E94E44725A1}" type="slidenum">
              <a:rPr lang="en-US" smtClean="0"/>
              <a:pPr/>
              <a:t>‹#›</a:t>
            </a:fld>
            <a:endParaRPr lang="en-US"/>
          </a:p>
        </p:txBody>
      </p:sp>
      <p:sp>
        <p:nvSpPr>
          <p:cNvPr id="7" name="Title Placeholder 7">
            <a:extLst>
              <a:ext uri="{FF2B5EF4-FFF2-40B4-BE49-F238E27FC236}">
                <a16:creationId xmlns:a16="http://schemas.microsoft.com/office/drawing/2014/main" id="{E9617422-392A-3745-A230-AFA4FDBD252D}"/>
              </a:ext>
            </a:extLst>
          </p:cNvPr>
          <p:cNvSpPr>
            <a:spLocks noGrp="1"/>
          </p:cNvSpPr>
          <p:nvPr>
            <p:ph type="title"/>
          </p:nvPr>
        </p:nvSpPr>
        <p:spPr>
          <a:xfrm>
            <a:off x="634057" y="250521"/>
            <a:ext cx="10714099" cy="9144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131331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7DD50-AF70-344F-A3EA-7F1EBFB9A3B0}"/>
              </a:ext>
            </a:extLst>
          </p:cNvPr>
          <p:cNvSpPr>
            <a:spLocks noGrp="1"/>
          </p:cNvSpPr>
          <p:nvPr>
            <p:ph type="title"/>
          </p:nvPr>
        </p:nvSpPr>
        <p:spPr>
          <a:xfrm>
            <a:off x="1051034" y="1709738"/>
            <a:ext cx="7231118" cy="2852737"/>
          </a:xfrm>
          <a:prstGeom prst="rect">
            <a:avLst/>
          </a:prstGeom>
        </p:spPr>
        <p:txBody>
          <a:bodyPr anchor="b">
            <a:normAutofit/>
          </a:bodyPr>
          <a:lstStyle>
            <a:lvl1pPr>
              <a:defRPr sz="4800">
                <a:solidFill>
                  <a:srgbClr val="FFFFFF"/>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3D8E781D-381D-3448-BD51-15D67A3AE1B0}"/>
              </a:ext>
            </a:extLst>
          </p:cNvPr>
          <p:cNvSpPr>
            <a:spLocks noGrp="1"/>
          </p:cNvSpPr>
          <p:nvPr>
            <p:ph type="body" idx="1"/>
          </p:nvPr>
        </p:nvSpPr>
        <p:spPr>
          <a:xfrm>
            <a:off x="1051034" y="4876800"/>
            <a:ext cx="7262649" cy="1212850"/>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Picture Placeholder 4"/>
          <p:cNvSpPr>
            <a:spLocks noGrp="1"/>
          </p:cNvSpPr>
          <p:nvPr>
            <p:ph type="pic" sz="quarter" idx="10"/>
          </p:nvPr>
        </p:nvSpPr>
        <p:spPr>
          <a:xfrm>
            <a:off x="654622" y="300391"/>
            <a:ext cx="1609344" cy="1225296"/>
          </a:xfrm>
        </p:spPr>
        <p:txBody>
          <a:bodyPr/>
          <a:lstStyle/>
          <a:p>
            <a:endParaRPr lang="en-US"/>
          </a:p>
        </p:txBody>
      </p:sp>
    </p:spTree>
    <p:extLst>
      <p:ext uri="{BB962C8B-B14F-4D97-AF65-F5344CB8AC3E}">
        <p14:creationId xmlns:p14="http://schemas.microsoft.com/office/powerpoint/2010/main" val="839190671"/>
      </p:ext>
    </p:extLst>
  </p:cSld>
  <p:clrMapOvr>
    <a:masterClrMapping/>
  </p:clrMapOvr>
  <p:extLst mod="1">
    <p:ext uri="{DCECCB84-F9BA-43D5-87BE-67443E8EF086}">
      <p15:sldGuideLst xmlns:p15="http://schemas.microsoft.com/office/powerpoint/2012/main">
        <p15:guide id="1" pos="74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FFFFFF"/>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781BEA-8258-3449-83EE-138463037CDD}"/>
              </a:ext>
            </a:extLst>
          </p:cNvPr>
          <p:cNvSpPr>
            <a:spLocks noGrp="1"/>
          </p:cNvSpPr>
          <p:nvPr>
            <p:ph sz="half" idx="1"/>
          </p:nvPr>
        </p:nvSpPr>
        <p:spPr>
          <a:xfrm>
            <a:off x="838200" y="1870595"/>
            <a:ext cx="5181600" cy="4351338"/>
          </a:xfrm>
        </p:spPr>
        <p:txBody>
          <a:bodyPr/>
          <a:lstStyle>
            <a:lvl1pPr>
              <a:buClr>
                <a:schemeClr val="accent3"/>
              </a:buClr>
              <a:defRPr/>
            </a:lvl1pPr>
            <a:lvl2pPr>
              <a:buClr>
                <a:schemeClr val="accent2"/>
              </a:buClr>
              <a:defRPr/>
            </a:lvl2pPr>
            <a:lvl3pPr marL="1143000" indent="-228600">
              <a:buFont typeface="Helvetica" pitchFamily="2" charset="0"/>
              <a:buChar char="—"/>
              <a:defRPr/>
            </a:lvl3pPr>
          </a:lstStyle>
          <a:p>
            <a:pPr lvl="0"/>
            <a:r>
              <a:rPr lang="en-US" dirty="0"/>
              <a:t>Edit Master text styles</a:t>
            </a:r>
          </a:p>
          <a:p>
            <a:pPr lvl="1"/>
            <a:r>
              <a:rPr lang="en-US" dirty="0"/>
              <a:t>Second level</a:t>
            </a:r>
          </a:p>
          <a:p>
            <a:pPr lvl="2"/>
            <a:r>
              <a:rPr lang="en-US" dirty="0"/>
              <a:t>Third level</a:t>
            </a:r>
          </a:p>
        </p:txBody>
      </p:sp>
      <p:sp>
        <p:nvSpPr>
          <p:cNvPr id="4" name="Content Placeholder 3">
            <a:extLst>
              <a:ext uri="{FF2B5EF4-FFF2-40B4-BE49-F238E27FC236}">
                <a16:creationId xmlns:a16="http://schemas.microsoft.com/office/drawing/2014/main" id="{0CB4063A-7FD7-1744-BF10-9B61AC94C5EB}"/>
              </a:ext>
            </a:extLst>
          </p:cNvPr>
          <p:cNvSpPr>
            <a:spLocks noGrp="1"/>
          </p:cNvSpPr>
          <p:nvPr>
            <p:ph sz="half" idx="2"/>
          </p:nvPr>
        </p:nvSpPr>
        <p:spPr>
          <a:xfrm>
            <a:off x="6172200" y="1870595"/>
            <a:ext cx="5181600" cy="4351338"/>
          </a:xfrm>
        </p:spPr>
        <p:txBody>
          <a:bodyPr/>
          <a:lstStyle>
            <a:lvl1pPr>
              <a:buClr>
                <a:schemeClr val="accent3"/>
              </a:buClr>
              <a:defRPr/>
            </a:lvl1pPr>
            <a:lvl2pPr>
              <a:buClr>
                <a:schemeClr val="accent2"/>
              </a:buClr>
              <a:defRPr/>
            </a:lvl2pPr>
            <a:lvl3pPr marL="1143000" indent="-228600">
              <a:buFont typeface="Helvetica" pitchFamily="2" charset="0"/>
              <a:buChar char="—"/>
              <a:defRPr/>
            </a:lvl3pPr>
          </a:lstStyle>
          <a:p>
            <a:pPr lvl="0"/>
            <a:r>
              <a:rPr lang="en-US" dirty="0"/>
              <a:t>Edit Master text styles</a:t>
            </a:r>
          </a:p>
          <a:p>
            <a:pPr lvl="1"/>
            <a:r>
              <a:rPr lang="en-US" dirty="0"/>
              <a:t>Second level</a:t>
            </a:r>
          </a:p>
          <a:p>
            <a:pPr lvl="2"/>
            <a:r>
              <a:rPr lang="en-US" dirty="0"/>
              <a:t>Third level</a:t>
            </a:r>
          </a:p>
        </p:txBody>
      </p:sp>
      <p:sp>
        <p:nvSpPr>
          <p:cNvPr id="7" name="Slide Number Placeholder 6">
            <a:extLst>
              <a:ext uri="{FF2B5EF4-FFF2-40B4-BE49-F238E27FC236}">
                <a16:creationId xmlns:a16="http://schemas.microsoft.com/office/drawing/2014/main" id="{5A75E4D4-D02A-814B-AE3C-1079E63D57E5}"/>
              </a:ext>
            </a:extLst>
          </p:cNvPr>
          <p:cNvSpPr>
            <a:spLocks noGrp="1"/>
          </p:cNvSpPr>
          <p:nvPr>
            <p:ph type="sldNum" sz="quarter" idx="12"/>
          </p:nvPr>
        </p:nvSpPr>
        <p:spPr>
          <a:xfrm>
            <a:off x="10613036" y="6356350"/>
            <a:ext cx="1169232" cy="365125"/>
          </a:xfrm>
          <a:prstGeom prst="rect">
            <a:avLst/>
          </a:prstGeom>
        </p:spPr>
        <p:txBody>
          <a:bodyPr/>
          <a:lstStyle/>
          <a:p>
            <a:fld id="{BF6A9BE3-E0B7-EB45-ABDE-0E94E44725A1}" type="slidenum">
              <a:rPr lang="en-US" smtClean="0"/>
              <a:t>‹#›</a:t>
            </a:fld>
            <a:endParaRPr lang="en-US"/>
          </a:p>
        </p:txBody>
      </p:sp>
      <p:sp>
        <p:nvSpPr>
          <p:cNvPr id="9" name="Title Placeholder 7">
            <a:extLst>
              <a:ext uri="{FF2B5EF4-FFF2-40B4-BE49-F238E27FC236}">
                <a16:creationId xmlns:a16="http://schemas.microsoft.com/office/drawing/2014/main" id="{C76FD0D4-4EDA-2741-98BA-BBAE52497BE1}"/>
              </a:ext>
            </a:extLst>
          </p:cNvPr>
          <p:cNvSpPr>
            <a:spLocks noGrp="1"/>
          </p:cNvSpPr>
          <p:nvPr>
            <p:ph type="title"/>
          </p:nvPr>
        </p:nvSpPr>
        <p:spPr>
          <a:xfrm>
            <a:off x="634057" y="250521"/>
            <a:ext cx="10714099" cy="9144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781861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rgbClr val="FFFFFF"/>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781BEA-8258-3449-83EE-138463037CDD}"/>
              </a:ext>
            </a:extLst>
          </p:cNvPr>
          <p:cNvSpPr>
            <a:spLocks noGrp="1"/>
          </p:cNvSpPr>
          <p:nvPr>
            <p:ph sz="half" idx="1"/>
          </p:nvPr>
        </p:nvSpPr>
        <p:spPr>
          <a:xfrm>
            <a:off x="838200" y="1656047"/>
            <a:ext cx="10509956" cy="2413538"/>
          </a:xfrm>
        </p:spPr>
        <p:txBody>
          <a:bodyPr/>
          <a:lstStyle>
            <a:lvl1pPr>
              <a:buClr>
                <a:schemeClr val="accent3"/>
              </a:buClr>
              <a:defRPr/>
            </a:lvl1pPr>
            <a:lvl2pPr>
              <a:buClr>
                <a:schemeClr val="accent2"/>
              </a:buClr>
              <a:defRPr/>
            </a:lvl2pPr>
            <a:lvl3pPr marL="1143000" indent="-228600">
              <a:buFont typeface="Helvetica" pitchFamily="2" charset="0"/>
              <a:buChar char="—"/>
              <a:defRPr/>
            </a:lvl3pPr>
          </a:lstStyle>
          <a:p>
            <a:pPr lvl="0"/>
            <a:r>
              <a:rPr lang="en-US" dirty="0"/>
              <a:t>Edit Master text styles</a:t>
            </a:r>
          </a:p>
          <a:p>
            <a:pPr lvl="1"/>
            <a:r>
              <a:rPr lang="en-US" dirty="0"/>
              <a:t>Second level</a:t>
            </a:r>
          </a:p>
          <a:p>
            <a:pPr lvl="2"/>
            <a:r>
              <a:rPr lang="en-US" dirty="0"/>
              <a:t>Third level</a:t>
            </a:r>
          </a:p>
        </p:txBody>
      </p:sp>
      <p:sp>
        <p:nvSpPr>
          <p:cNvPr id="4" name="Content Placeholder 3">
            <a:extLst>
              <a:ext uri="{FF2B5EF4-FFF2-40B4-BE49-F238E27FC236}">
                <a16:creationId xmlns:a16="http://schemas.microsoft.com/office/drawing/2014/main" id="{0CB4063A-7FD7-1744-BF10-9B61AC94C5EB}"/>
              </a:ext>
            </a:extLst>
          </p:cNvPr>
          <p:cNvSpPr>
            <a:spLocks noGrp="1"/>
          </p:cNvSpPr>
          <p:nvPr>
            <p:ph sz="half" idx="2"/>
          </p:nvPr>
        </p:nvSpPr>
        <p:spPr>
          <a:xfrm>
            <a:off x="838200" y="4334933"/>
            <a:ext cx="10515600" cy="1582200"/>
          </a:xfrm>
        </p:spPr>
        <p:txBody>
          <a:bodyPr/>
          <a:lstStyle>
            <a:lvl1pPr>
              <a:buClr>
                <a:schemeClr val="accent3"/>
              </a:buClr>
              <a:defRPr/>
            </a:lvl1pPr>
            <a:lvl2pPr>
              <a:buClr>
                <a:schemeClr val="accent2"/>
              </a:buClr>
              <a:defRPr/>
            </a:lvl2pPr>
            <a:lvl3pPr marL="1143000" indent="-228600">
              <a:buFont typeface="Helvetica" pitchFamily="2" charset="0"/>
              <a:buChar char="—"/>
              <a:defRPr/>
            </a:lvl3pPr>
          </a:lstStyle>
          <a:p>
            <a:pPr lvl="0"/>
            <a:r>
              <a:rPr lang="en-US" dirty="0"/>
              <a:t>Edit Master text styles</a:t>
            </a:r>
          </a:p>
          <a:p>
            <a:pPr lvl="1"/>
            <a:r>
              <a:rPr lang="en-US" dirty="0"/>
              <a:t>Second level</a:t>
            </a:r>
          </a:p>
          <a:p>
            <a:pPr lvl="2"/>
            <a:r>
              <a:rPr lang="en-US" dirty="0"/>
              <a:t>Third level</a:t>
            </a:r>
          </a:p>
        </p:txBody>
      </p:sp>
      <p:sp>
        <p:nvSpPr>
          <p:cNvPr id="7" name="Slide Number Placeholder 6">
            <a:extLst>
              <a:ext uri="{FF2B5EF4-FFF2-40B4-BE49-F238E27FC236}">
                <a16:creationId xmlns:a16="http://schemas.microsoft.com/office/drawing/2014/main" id="{5A75E4D4-D02A-814B-AE3C-1079E63D57E5}"/>
              </a:ext>
            </a:extLst>
          </p:cNvPr>
          <p:cNvSpPr>
            <a:spLocks noGrp="1"/>
          </p:cNvSpPr>
          <p:nvPr>
            <p:ph type="sldNum" sz="quarter" idx="12"/>
          </p:nvPr>
        </p:nvSpPr>
        <p:spPr>
          <a:xfrm>
            <a:off x="10613036" y="6356350"/>
            <a:ext cx="1169232" cy="365125"/>
          </a:xfrm>
          <a:prstGeom prst="rect">
            <a:avLst/>
          </a:prstGeom>
        </p:spPr>
        <p:txBody>
          <a:bodyPr/>
          <a:lstStyle/>
          <a:p>
            <a:fld id="{BF6A9BE3-E0B7-EB45-ABDE-0E94E44725A1}" type="slidenum">
              <a:rPr lang="en-US" smtClean="0"/>
              <a:t>‹#›</a:t>
            </a:fld>
            <a:endParaRPr lang="en-US"/>
          </a:p>
        </p:txBody>
      </p:sp>
      <p:sp>
        <p:nvSpPr>
          <p:cNvPr id="9" name="Title Placeholder 7">
            <a:extLst>
              <a:ext uri="{FF2B5EF4-FFF2-40B4-BE49-F238E27FC236}">
                <a16:creationId xmlns:a16="http://schemas.microsoft.com/office/drawing/2014/main" id="{C76FD0D4-4EDA-2741-98BA-BBAE52497BE1}"/>
              </a:ext>
            </a:extLst>
          </p:cNvPr>
          <p:cNvSpPr>
            <a:spLocks noGrp="1"/>
          </p:cNvSpPr>
          <p:nvPr>
            <p:ph type="title"/>
          </p:nvPr>
        </p:nvSpPr>
        <p:spPr>
          <a:xfrm>
            <a:off x="634057" y="250521"/>
            <a:ext cx="10714099" cy="9144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103333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rgbClr val="FFFFFF"/>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D39F45A-3961-A74E-A1A0-7AB654349FAA}"/>
              </a:ext>
            </a:extLst>
          </p:cNvPr>
          <p:cNvSpPr>
            <a:spLocks noGrp="1"/>
          </p:cNvSpPr>
          <p:nvPr>
            <p:ph type="body" idx="1"/>
          </p:nvPr>
        </p:nvSpPr>
        <p:spPr>
          <a:xfrm>
            <a:off x="839788" y="1621203"/>
            <a:ext cx="5157787"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83C2B005-786F-BA4C-B4DE-EEF6D6CA243A}"/>
              </a:ext>
            </a:extLst>
          </p:cNvPr>
          <p:cNvSpPr>
            <a:spLocks noGrp="1"/>
          </p:cNvSpPr>
          <p:nvPr>
            <p:ph sz="half" idx="2"/>
          </p:nvPr>
        </p:nvSpPr>
        <p:spPr>
          <a:xfrm>
            <a:off x="839788" y="2505075"/>
            <a:ext cx="5157787" cy="3684588"/>
          </a:xfrm>
        </p:spPr>
        <p:txBody>
          <a:bodyPr/>
          <a:lstStyle>
            <a:lvl1pPr>
              <a:buClr>
                <a:schemeClr val="accent3"/>
              </a:buClr>
              <a:defRPr/>
            </a:lvl1pPr>
            <a:lvl2pPr>
              <a:buClr>
                <a:schemeClr val="accent2"/>
              </a:buClr>
              <a:defRPr/>
            </a:lvl2pPr>
            <a:lvl3pPr marL="1143000" indent="-228600">
              <a:buFont typeface="Helvetica" pitchFamily="2" charset="0"/>
              <a:buChar char="—"/>
              <a:defRPr/>
            </a:lvl3pPr>
          </a:lstStyle>
          <a:p>
            <a:pPr lvl="0"/>
            <a:r>
              <a:rPr lang="en-US" dirty="0"/>
              <a:t>Edit Master text styles</a:t>
            </a:r>
          </a:p>
          <a:p>
            <a:pPr lvl="1"/>
            <a:r>
              <a:rPr lang="en-US" dirty="0"/>
              <a:t>Second level</a:t>
            </a:r>
          </a:p>
          <a:p>
            <a:pPr lvl="2"/>
            <a:r>
              <a:rPr lang="en-US" dirty="0"/>
              <a:t>Third level</a:t>
            </a:r>
          </a:p>
        </p:txBody>
      </p:sp>
      <p:sp>
        <p:nvSpPr>
          <p:cNvPr id="5" name="Text Placeholder 4">
            <a:extLst>
              <a:ext uri="{FF2B5EF4-FFF2-40B4-BE49-F238E27FC236}">
                <a16:creationId xmlns:a16="http://schemas.microsoft.com/office/drawing/2014/main" id="{EE1053F9-B1D7-6146-BA56-AE0A6138332A}"/>
              </a:ext>
            </a:extLst>
          </p:cNvPr>
          <p:cNvSpPr>
            <a:spLocks noGrp="1"/>
          </p:cNvSpPr>
          <p:nvPr>
            <p:ph type="body" sz="quarter" idx="3"/>
          </p:nvPr>
        </p:nvSpPr>
        <p:spPr>
          <a:xfrm>
            <a:off x="6172200" y="1621203"/>
            <a:ext cx="5183188"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32116B4-1EC9-3141-9CDA-96C04E8F0B2E}"/>
              </a:ext>
            </a:extLst>
          </p:cNvPr>
          <p:cNvSpPr>
            <a:spLocks noGrp="1"/>
          </p:cNvSpPr>
          <p:nvPr>
            <p:ph sz="quarter" idx="4"/>
          </p:nvPr>
        </p:nvSpPr>
        <p:spPr>
          <a:xfrm>
            <a:off x="6172200" y="2505075"/>
            <a:ext cx="5183188" cy="3684588"/>
          </a:xfrm>
        </p:spPr>
        <p:txBody>
          <a:bodyPr/>
          <a:lstStyle>
            <a:lvl1pPr>
              <a:buClr>
                <a:schemeClr val="accent3"/>
              </a:buClr>
              <a:defRPr/>
            </a:lvl1pPr>
            <a:lvl3pPr marL="1143000" indent="-228600">
              <a:buFont typeface="Helvetica" pitchFamily="2" charset="0"/>
              <a:buChar char="—"/>
              <a:defRPr/>
            </a:lvl3pPr>
          </a:lstStyle>
          <a:p>
            <a:pPr lvl="0"/>
            <a:r>
              <a:rPr lang="en-US" dirty="0"/>
              <a:t>Edit Master text styles</a:t>
            </a:r>
          </a:p>
          <a:p>
            <a:pPr lvl="1"/>
            <a:r>
              <a:rPr lang="en-US" dirty="0"/>
              <a:t>Second level</a:t>
            </a:r>
          </a:p>
          <a:p>
            <a:pPr lvl="2"/>
            <a:r>
              <a:rPr lang="en-US" dirty="0"/>
              <a:t>Third level</a:t>
            </a:r>
          </a:p>
        </p:txBody>
      </p:sp>
      <p:sp>
        <p:nvSpPr>
          <p:cNvPr id="9" name="Slide Number Placeholder 8">
            <a:extLst>
              <a:ext uri="{FF2B5EF4-FFF2-40B4-BE49-F238E27FC236}">
                <a16:creationId xmlns:a16="http://schemas.microsoft.com/office/drawing/2014/main" id="{FCD4165E-46BF-CB42-85DA-3E17747EAA94}"/>
              </a:ext>
            </a:extLst>
          </p:cNvPr>
          <p:cNvSpPr>
            <a:spLocks noGrp="1"/>
          </p:cNvSpPr>
          <p:nvPr>
            <p:ph type="sldNum" sz="quarter" idx="12"/>
          </p:nvPr>
        </p:nvSpPr>
        <p:spPr>
          <a:xfrm>
            <a:off x="10613036" y="6356350"/>
            <a:ext cx="1169232" cy="365125"/>
          </a:xfrm>
          <a:prstGeom prst="rect">
            <a:avLst/>
          </a:prstGeom>
        </p:spPr>
        <p:txBody>
          <a:bodyPr/>
          <a:lstStyle/>
          <a:p>
            <a:fld id="{BF6A9BE3-E0B7-EB45-ABDE-0E94E44725A1}" type="slidenum">
              <a:rPr lang="en-US" smtClean="0"/>
              <a:t>‹#›</a:t>
            </a:fld>
            <a:endParaRPr lang="en-US"/>
          </a:p>
        </p:txBody>
      </p:sp>
      <p:sp>
        <p:nvSpPr>
          <p:cNvPr id="11" name="Title Placeholder 7">
            <a:extLst>
              <a:ext uri="{FF2B5EF4-FFF2-40B4-BE49-F238E27FC236}">
                <a16:creationId xmlns:a16="http://schemas.microsoft.com/office/drawing/2014/main" id="{B7F1C5ED-8EEE-4541-A490-0E34E7B6596C}"/>
              </a:ext>
            </a:extLst>
          </p:cNvPr>
          <p:cNvSpPr>
            <a:spLocks noGrp="1"/>
          </p:cNvSpPr>
          <p:nvPr>
            <p:ph type="title"/>
          </p:nvPr>
        </p:nvSpPr>
        <p:spPr>
          <a:xfrm>
            <a:off x="634057" y="250521"/>
            <a:ext cx="10714099" cy="9144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262644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FFFFF"/>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4E63338-FD48-CE47-991C-CA925537D058}"/>
              </a:ext>
            </a:extLst>
          </p:cNvPr>
          <p:cNvSpPr>
            <a:spLocks noGrp="1"/>
          </p:cNvSpPr>
          <p:nvPr>
            <p:ph type="sldNum" sz="quarter" idx="12"/>
          </p:nvPr>
        </p:nvSpPr>
        <p:spPr>
          <a:xfrm>
            <a:off x="10613036" y="6356350"/>
            <a:ext cx="1169232" cy="365125"/>
          </a:xfrm>
          <a:prstGeom prst="rect">
            <a:avLst/>
          </a:prstGeom>
        </p:spPr>
        <p:txBody>
          <a:bodyPr/>
          <a:lstStyle/>
          <a:p>
            <a:fld id="{BF6A9BE3-E0B7-EB45-ABDE-0E94E44725A1}" type="slidenum">
              <a:rPr lang="en-US" smtClean="0"/>
              <a:t>‹#›</a:t>
            </a:fld>
            <a:endParaRPr lang="en-US"/>
          </a:p>
        </p:txBody>
      </p:sp>
      <p:sp>
        <p:nvSpPr>
          <p:cNvPr id="7" name="Title Placeholder 7">
            <a:extLst>
              <a:ext uri="{FF2B5EF4-FFF2-40B4-BE49-F238E27FC236}">
                <a16:creationId xmlns:a16="http://schemas.microsoft.com/office/drawing/2014/main" id="{D9E64FDA-DA8E-B34F-B349-3A6507312FC2}"/>
              </a:ext>
            </a:extLst>
          </p:cNvPr>
          <p:cNvSpPr>
            <a:spLocks noGrp="1"/>
          </p:cNvSpPr>
          <p:nvPr>
            <p:ph type="title"/>
          </p:nvPr>
        </p:nvSpPr>
        <p:spPr>
          <a:xfrm>
            <a:off x="634057" y="250521"/>
            <a:ext cx="10714099" cy="9144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300336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A1F16-A727-B645-871A-22D7582E5EAD}"/>
              </a:ext>
            </a:extLst>
          </p:cNvPr>
          <p:cNvSpPr>
            <a:spLocks noGrp="1"/>
          </p:cNvSpPr>
          <p:nvPr>
            <p:ph type="title"/>
          </p:nvPr>
        </p:nvSpPr>
        <p:spPr>
          <a:xfrm>
            <a:off x="824798" y="1768840"/>
            <a:ext cx="3932237" cy="1128010"/>
          </a:xfrm>
          <a:prstGeom prst="rect">
            <a:avLst/>
          </a:prstGeom>
        </p:spPr>
        <p:txBody>
          <a:bodyPr anchor="b"/>
          <a:lstStyle>
            <a:lvl1pPr>
              <a:defRPr sz="3200" b="1">
                <a:solidFill>
                  <a:schemeClr val="accent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121102F-166A-FB4F-B0E1-E9CEDAA59C30}"/>
              </a:ext>
            </a:extLst>
          </p:cNvPr>
          <p:cNvSpPr>
            <a:spLocks noGrp="1"/>
          </p:cNvSpPr>
          <p:nvPr>
            <p:ph idx="1"/>
          </p:nvPr>
        </p:nvSpPr>
        <p:spPr>
          <a:xfrm>
            <a:off x="5183187" y="1768839"/>
            <a:ext cx="6434189" cy="4257103"/>
          </a:xfrm>
        </p:spPr>
        <p:txBody>
          <a:bodyPr/>
          <a:lstStyle>
            <a:lvl1pPr>
              <a:buClr>
                <a:schemeClr val="accent3"/>
              </a:buClr>
              <a:defRPr sz="3200"/>
            </a:lvl1pPr>
            <a:lvl2pPr>
              <a:buClr>
                <a:schemeClr val="accent2"/>
              </a:buClr>
              <a:defRPr sz="2800"/>
            </a:lvl2pPr>
            <a:lvl3pPr marL="1143000" indent="-228600">
              <a:buFont typeface="Helvetica" pitchFamily="2" charset="0"/>
              <a:buChar cha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23D840D-46E7-AF4E-A60D-983BBD750278}"/>
              </a:ext>
            </a:extLst>
          </p:cNvPr>
          <p:cNvSpPr>
            <a:spLocks noGrp="1"/>
          </p:cNvSpPr>
          <p:nvPr>
            <p:ph type="body" sz="half" idx="2"/>
          </p:nvPr>
        </p:nvSpPr>
        <p:spPr>
          <a:xfrm>
            <a:off x="839788" y="3057994"/>
            <a:ext cx="3932237" cy="2975886"/>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4">
            <a:extLst>
              <a:ext uri="{FF2B5EF4-FFF2-40B4-BE49-F238E27FC236}">
                <a16:creationId xmlns:a16="http://schemas.microsoft.com/office/drawing/2014/main" id="{78D66594-1ED2-A841-82B6-7C664266CAA0}"/>
              </a:ext>
            </a:extLst>
          </p:cNvPr>
          <p:cNvSpPr>
            <a:spLocks noGrp="1"/>
          </p:cNvSpPr>
          <p:nvPr>
            <p:ph type="sldNum" sz="quarter" idx="12"/>
          </p:nvPr>
        </p:nvSpPr>
        <p:spPr>
          <a:xfrm>
            <a:off x="10613036" y="6356350"/>
            <a:ext cx="1169232" cy="365125"/>
          </a:xfrm>
          <a:prstGeom prst="rect">
            <a:avLst/>
          </a:prstGeom>
        </p:spPr>
        <p:txBody>
          <a:bodyPr/>
          <a:lstStyle/>
          <a:p>
            <a:fld id="{BF6A9BE3-E0B7-EB45-ABDE-0E94E44725A1}" type="slidenum">
              <a:rPr lang="en-US" smtClean="0"/>
              <a:t>‹#›</a:t>
            </a:fld>
            <a:endParaRPr lang="en-US"/>
          </a:p>
        </p:txBody>
      </p:sp>
    </p:spTree>
    <p:extLst>
      <p:ext uri="{BB962C8B-B14F-4D97-AF65-F5344CB8AC3E}">
        <p14:creationId xmlns:p14="http://schemas.microsoft.com/office/powerpoint/2010/main" val="1631937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C4B2C-C895-9547-A619-FDA220B1AC53}"/>
              </a:ext>
            </a:extLst>
          </p:cNvPr>
          <p:cNvSpPr>
            <a:spLocks noGrp="1"/>
          </p:cNvSpPr>
          <p:nvPr>
            <p:ph type="title"/>
          </p:nvPr>
        </p:nvSpPr>
        <p:spPr>
          <a:xfrm>
            <a:off x="834144" y="1794933"/>
            <a:ext cx="3932237" cy="956734"/>
          </a:xfrm>
          <a:prstGeom prst="rect">
            <a:avLst/>
          </a:prstGeom>
        </p:spPr>
        <p:txBody>
          <a:bodyPr anchor="b">
            <a:normAutofit/>
          </a:bodyPr>
          <a:lstStyle>
            <a:lvl1pPr>
              <a:defRPr sz="2400">
                <a:solidFill>
                  <a:schemeClr val="accent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FB5CC10D-D406-9C43-8023-33788950DEDD}"/>
              </a:ext>
            </a:extLst>
          </p:cNvPr>
          <p:cNvSpPr>
            <a:spLocks noGrp="1"/>
          </p:cNvSpPr>
          <p:nvPr>
            <p:ph type="pic" idx="1"/>
          </p:nvPr>
        </p:nvSpPr>
        <p:spPr>
          <a:xfrm>
            <a:off x="5183188" y="508001"/>
            <a:ext cx="6172200" cy="5353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D38A8F-BA15-2041-AE75-95D341927587}"/>
              </a:ext>
            </a:extLst>
          </p:cNvPr>
          <p:cNvSpPr>
            <a:spLocks noGrp="1"/>
          </p:cNvSpPr>
          <p:nvPr>
            <p:ph type="body" sz="half" idx="2"/>
          </p:nvPr>
        </p:nvSpPr>
        <p:spPr>
          <a:xfrm>
            <a:off x="839788" y="2878666"/>
            <a:ext cx="3932237" cy="299032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Slide Number Placeholder 6">
            <a:extLst>
              <a:ext uri="{FF2B5EF4-FFF2-40B4-BE49-F238E27FC236}">
                <a16:creationId xmlns:a16="http://schemas.microsoft.com/office/drawing/2014/main" id="{629A8FAF-E24A-8441-96B1-029B17D81D2C}"/>
              </a:ext>
            </a:extLst>
          </p:cNvPr>
          <p:cNvSpPr>
            <a:spLocks noGrp="1"/>
          </p:cNvSpPr>
          <p:nvPr>
            <p:ph type="sldNum" sz="quarter" idx="12"/>
          </p:nvPr>
        </p:nvSpPr>
        <p:spPr>
          <a:xfrm>
            <a:off x="10613036" y="6356350"/>
            <a:ext cx="1169232" cy="365125"/>
          </a:xfrm>
          <a:prstGeom prst="rect">
            <a:avLst/>
          </a:prstGeom>
        </p:spPr>
        <p:txBody>
          <a:bodyPr/>
          <a:lstStyle/>
          <a:p>
            <a:fld id="{BF6A9BE3-E0B7-EB45-ABDE-0E94E44725A1}" type="slidenum">
              <a:rPr lang="en-US" smtClean="0"/>
              <a:t>‹#›</a:t>
            </a:fld>
            <a:endParaRPr lang="en-US"/>
          </a:p>
        </p:txBody>
      </p:sp>
    </p:spTree>
    <p:extLst>
      <p:ext uri="{BB962C8B-B14F-4D97-AF65-F5344CB8AC3E}">
        <p14:creationId xmlns:p14="http://schemas.microsoft.com/office/powerpoint/2010/main" val="3169841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8C93192-CEEA-4440-A803-A84B20E61FF4}"/>
              </a:ext>
            </a:extLst>
          </p:cNvPr>
          <p:cNvPicPr>
            <a:picLocks noChangeAspect="1"/>
          </p:cNvPicPr>
          <p:nvPr userDrawn="1"/>
        </p:nvPicPr>
        <p:blipFill rotWithShape="1">
          <a:blip r:embed="rId11"/>
          <a:srcRect t="8081"/>
          <a:stretch/>
        </p:blipFill>
        <p:spPr>
          <a:xfrm>
            <a:off x="0" y="0"/>
            <a:ext cx="12192000" cy="1566210"/>
          </a:xfrm>
          <a:prstGeom prst="rect">
            <a:avLst/>
          </a:prstGeom>
        </p:spPr>
      </p:pic>
      <p:pic>
        <p:nvPicPr>
          <p:cNvPr id="10" name="Picture 9">
            <a:extLst>
              <a:ext uri="{FF2B5EF4-FFF2-40B4-BE49-F238E27FC236}">
                <a16:creationId xmlns:a16="http://schemas.microsoft.com/office/drawing/2014/main" id="{58328A05-2FD4-8A4E-BC47-1ACCBE4BF4A1}"/>
              </a:ext>
            </a:extLst>
          </p:cNvPr>
          <p:cNvPicPr>
            <a:picLocks noChangeAspect="1"/>
          </p:cNvPicPr>
          <p:nvPr userDrawn="1"/>
        </p:nvPicPr>
        <p:blipFill>
          <a:blip r:embed="rId12"/>
          <a:stretch>
            <a:fillRect/>
          </a:stretch>
        </p:blipFill>
        <p:spPr>
          <a:xfrm>
            <a:off x="0" y="6064250"/>
            <a:ext cx="12192000" cy="793750"/>
          </a:xfrm>
          <a:prstGeom prst="rect">
            <a:avLst/>
          </a:prstGeom>
        </p:spPr>
      </p:pic>
      <p:sp>
        <p:nvSpPr>
          <p:cNvPr id="3" name="Text Placeholder 2">
            <a:extLst>
              <a:ext uri="{FF2B5EF4-FFF2-40B4-BE49-F238E27FC236}">
                <a16:creationId xmlns:a16="http://schemas.microsoft.com/office/drawing/2014/main" id="{4F822FA2-954E-8B42-984B-0F0C092C42F6}"/>
              </a:ext>
            </a:extLst>
          </p:cNvPr>
          <p:cNvSpPr>
            <a:spLocks noGrp="1"/>
          </p:cNvSpPr>
          <p:nvPr>
            <p:ph type="body" idx="1"/>
          </p:nvPr>
        </p:nvSpPr>
        <p:spPr>
          <a:xfrm>
            <a:off x="632179" y="1825625"/>
            <a:ext cx="1112011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7">
            <a:extLst>
              <a:ext uri="{FF2B5EF4-FFF2-40B4-BE49-F238E27FC236}">
                <a16:creationId xmlns:a16="http://schemas.microsoft.com/office/drawing/2014/main" id="{F08FBBE7-80AA-1548-AD40-4894EB1EAF93}"/>
              </a:ext>
            </a:extLst>
          </p:cNvPr>
          <p:cNvSpPr>
            <a:spLocks noGrp="1"/>
          </p:cNvSpPr>
          <p:nvPr>
            <p:ph type="title"/>
          </p:nvPr>
        </p:nvSpPr>
        <p:spPr>
          <a:xfrm>
            <a:off x="634057" y="250521"/>
            <a:ext cx="10714099" cy="914400"/>
          </a:xfrm>
          <a:prstGeom prst="rect">
            <a:avLst/>
          </a:prstGeom>
        </p:spPr>
        <p:txBody>
          <a:bodyPr vert="horz" lIns="91440" tIns="45720" rIns="91440" bIns="45720" rtlCol="0" anchor="ctr">
            <a:normAutofit/>
          </a:bodyPr>
          <a:lstStyle/>
          <a:p>
            <a:r>
              <a:rPr lang="en-US" dirty="0"/>
              <a:t>Click to edit Master title style</a:t>
            </a:r>
          </a:p>
        </p:txBody>
      </p:sp>
      <p:sp>
        <p:nvSpPr>
          <p:cNvPr id="5" name="Slide Number Placeholder 5">
            <a:extLst>
              <a:ext uri="{FF2B5EF4-FFF2-40B4-BE49-F238E27FC236}">
                <a16:creationId xmlns:a16="http://schemas.microsoft.com/office/drawing/2014/main" id="{E5929173-85FF-B845-B6A4-58668EE3145F}"/>
              </a:ext>
            </a:extLst>
          </p:cNvPr>
          <p:cNvSpPr>
            <a:spLocks noGrp="1"/>
          </p:cNvSpPr>
          <p:nvPr>
            <p:ph type="sldNum" sz="quarter" idx="4"/>
          </p:nvPr>
        </p:nvSpPr>
        <p:spPr>
          <a:xfrm>
            <a:off x="8064708" y="6356350"/>
            <a:ext cx="3657600" cy="365125"/>
          </a:xfrm>
          <a:prstGeom prst="rect">
            <a:avLst/>
          </a:prstGeom>
        </p:spPr>
        <p:txBody>
          <a:bodyPr tIns="0" anchor="ctr" anchorCtr="0"/>
          <a:lstStyle>
            <a:lvl1pPr algn="r">
              <a:defRPr sz="1050" b="1" i="0">
                <a:solidFill>
                  <a:schemeClr val="accent4"/>
                </a:solidFill>
                <a:latin typeface="Arial" panose="020B0604020202020204" pitchFamily="34" charset="0"/>
                <a:cs typeface="Arial" panose="020B0604020202020204" pitchFamily="34" charset="0"/>
              </a:defRPr>
            </a:lvl1pPr>
          </a:lstStyle>
          <a:p>
            <a:fld id="{BF6A9BE3-E0B7-EB45-ABDE-0E94E44725A1}" type="slidenum">
              <a:rPr lang="en-US" smtClean="0"/>
              <a:pPr/>
              <a:t>‹#›</a:t>
            </a:fld>
            <a:endParaRPr lang="en-US"/>
          </a:p>
        </p:txBody>
      </p:sp>
    </p:spTree>
    <p:extLst>
      <p:ext uri="{BB962C8B-B14F-4D97-AF65-F5344CB8AC3E}">
        <p14:creationId xmlns:p14="http://schemas.microsoft.com/office/powerpoint/2010/main" val="3800034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8" r:id="rId5"/>
    <p:sldLayoutId id="2147483653" r:id="rId6"/>
    <p:sldLayoutId id="2147483654"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2800" b="1" kern="1200">
          <a:solidFill>
            <a:srgbClr val="FFFFFF"/>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41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hyperlink" Target="http://www.cippsite.org/" TargetMode="External"/><Relationship Id="rId4" Type="http://schemas.openxmlformats.org/officeDocument/2006/relationships/hyperlink" Target="mailto:CIPP@westat.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CIPP logo" title="Logo">
            <a:extLst>
              <a:ext uri="{FF2B5EF4-FFF2-40B4-BE49-F238E27FC236}">
                <a16:creationId xmlns:a16="http://schemas.microsoft.com/office/drawing/2014/main" id="{1CC018AF-AA83-154B-8B36-22263BBEC752}"/>
              </a:ext>
            </a:extLst>
          </p:cNvPr>
          <p:cNvPicPr>
            <a:picLocks noGrp="1" noChangeAspect="1"/>
          </p:cNvPicPr>
          <p:nvPr>
            <p:ph type="pic" sz="quarter" idx="10"/>
          </p:nvPr>
        </p:nvPicPr>
        <p:blipFill rotWithShape="1">
          <a:blip r:embed="rId3"/>
          <a:srcRect t="7066" b="7066"/>
          <a:stretch/>
        </p:blipFill>
        <p:spPr>
          <a:prstGeom prst="rect">
            <a:avLst/>
          </a:prstGeom>
        </p:spPr>
      </p:pic>
      <p:sp>
        <p:nvSpPr>
          <p:cNvPr id="2" name="Title 1"/>
          <p:cNvSpPr>
            <a:spLocks noGrp="1"/>
          </p:cNvSpPr>
          <p:nvPr>
            <p:ph type="ctrTitle"/>
          </p:nvPr>
        </p:nvSpPr>
        <p:spPr/>
        <p:txBody>
          <a:bodyPr>
            <a:normAutofit/>
          </a:bodyPr>
          <a:lstStyle/>
          <a:p>
            <a:r>
              <a:rPr lang="en-US" dirty="0"/>
              <a:t>Grantee Guide to Project Performance Measurement</a:t>
            </a:r>
          </a:p>
        </p:txBody>
      </p:sp>
      <p:sp>
        <p:nvSpPr>
          <p:cNvPr id="3" name="Subtitle 2"/>
          <p:cNvSpPr>
            <a:spLocks noGrp="1"/>
          </p:cNvSpPr>
          <p:nvPr>
            <p:ph type="subTitle" idx="1"/>
          </p:nvPr>
        </p:nvSpPr>
        <p:spPr/>
        <p:txBody>
          <a:bodyPr>
            <a:noAutofit/>
          </a:bodyPr>
          <a:lstStyle/>
          <a:p>
            <a:r>
              <a:rPr lang="en-US" sz="1400" b="1" dirty="0"/>
              <a:t>November 2018</a:t>
            </a:r>
          </a:p>
          <a:p>
            <a:endParaRPr lang="en-US" sz="1400" dirty="0"/>
          </a:p>
          <a:p>
            <a:r>
              <a:rPr lang="en-US" sz="1400" b="1" dirty="0"/>
              <a:t>Victoria Schaefer </a:t>
            </a:r>
          </a:p>
          <a:p>
            <a:r>
              <a:rPr lang="en-US" sz="1400" b="1" dirty="0"/>
              <a:t>Shauna Harps</a:t>
            </a:r>
          </a:p>
          <a:p>
            <a:endParaRPr lang="en-US" sz="1400" dirty="0"/>
          </a:p>
          <a:p>
            <a:pPr>
              <a:lnSpc>
                <a:spcPct val="120000"/>
              </a:lnSpc>
            </a:pPr>
            <a:r>
              <a:rPr lang="en-US" sz="1400" b="1" dirty="0"/>
              <a:t>Center to Improve Program and Project Performance (CIPP)</a:t>
            </a:r>
          </a:p>
        </p:txBody>
      </p:sp>
      <p:sp>
        <p:nvSpPr>
          <p:cNvPr id="4" name="TextBox 3"/>
          <p:cNvSpPr txBox="1"/>
          <p:nvPr/>
        </p:nvSpPr>
        <p:spPr>
          <a:xfrm>
            <a:off x="168440" y="6191891"/>
            <a:ext cx="5630780" cy="738664"/>
          </a:xfrm>
          <a:prstGeom prst="rect">
            <a:avLst/>
          </a:prstGeom>
          <a:noFill/>
        </p:spPr>
        <p:txBody>
          <a:bodyPr wrap="square" rtlCol="0">
            <a:spAutoFit/>
          </a:bodyPr>
          <a:lstStyle/>
          <a:p>
            <a:r>
              <a:rPr lang="en-US" sz="800" dirty="0">
                <a:solidFill>
                  <a:schemeClr val="bg1"/>
                </a:solidFill>
              </a:rPr>
              <a:t>The contents of this presentation were developed under contract ED-ESE-15-A-0016/0004 from the Department of Education. However, those contents do not necessarily represent the policy of the Department of Education, and you should not assume endorsement by the Federal Government.” (Authority: 20 U.S.C. 1221e-3 and 3474).</a:t>
            </a:r>
          </a:p>
          <a:p>
            <a:endParaRPr lang="en-US" dirty="0"/>
          </a:p>
        </p:txBody>
      </p:sp>
    </p:spTree>
    <p:extLst>
      <p:ext uri="{BB962C8B-B14F-4D97-AF65-F5344CB8AC3E}">
        <p14:creationId xmlns:p14="http://schemas.microsoft.com/office/powerpoint/2010/main" val="947506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9626" y="1825625"/>
            <a:ext cx="11152682" cy="4351338"/>
          </a:xfrm>
        </p:spPr>
        <p:txBody>
          <a:bodyPr>
            <a:normAutofit fontScale="92500" lnSpcReduction="20000"/>
          </a:bodyPr>
          <a:lstStyle/>
          <a:p>
            <a:pPr marL="0" indent="0">
              <a:spcAft>
                <a:spcPts val="1200"/>
              </a:spcAft>
              <a:buNone/>
            </a:pPr>
            <a:r>
              <a:rPr lang="en-US" dirty="0"/>
              <a:t>Documentation to review includes, but may not be limited to:</a:t>
            </a:r>
          </a:p>
          <a:p>
            <a:pPr>
              <a:spcAft>
                <a:spcPts val="1200"/>
              </a:spcAft>
            </a:pPr>
            <a:r>
              <a:rPr lang="en-US" dirty="0"/>
              <a:t>OSEP documentation related to the grant.</a:t>
            </a:r>
          </a:p>
          <a:p>
            <a:pPr>
              <a:spcAft>
                <a:spcPts val="1200"/>
              </a:spcAft>
            </a:pPr>
            <a:r>
              <a:rPr lang="en-US" dirty="0"/>
              <a:t>Relevant grant project documentation, such as:</a:t>
            </a:r>
          </a:p>
          <a:p>
            <a:pPr lvl="1"/>
            <a:r>
              <a:rPr lang="en-US" dirty="0"/>
              <a:t>grant application</a:t>
            </a:r>
          </a:p>
          <a:p>
            <a:pPr lvl="1"/>
            <a:r>
              <a:rPr lang="en-US" dirty="0"/>
              <a:t>project logic model and theory of change </a:t>
            </a:r>
          </a:p>
          <a:p>
            <a:pPr lvl="1"/>
            <a:r>
              <a:rPr lang="en-US" dirty="0"/>
              <a:t>project goals </a:t>
            </a:r>
          </a:p>
          <a:p>
            <a:pPr lvl="1"/>
            <a:r>
              <a:rPr lang="en-US" dirty="0"/>
              <a:t>research studies or other literature related to the project or its outcomes</a:t>
            </a:r>
          </a:p>
          <a:p>
            <a:pPr lvl="1"/>
            <a:r>
              <a:rPr lang="en-US" dirty="0"/>
              <a:t>project plan </a:t>
            </a:r>
          </a:p>
          <a:p>
            <a:pPr lvl="1"/>
            <a:r>
              <a:rPr lang="en-US" dirty="0"/>
              <a:t>evaluation plan</a:t>
            </a:r>
          </a:p>
          <a:p>
            <a:pPr lvl="1"/>
            <a:r>
              <a:rPr lang="en-US" dirty="0"/>
              <a:t>cooperative agreement</a:t>
            </a:r>
          </a:p>
        </p:txBody>
      </p:sp>
      <p:sp>
        <p:nvSpPr>
          <p:cNvPr id="4" name="Slide Number Placeholder 3">
            <a:extLst>
              <a:ext uri="{FF2B5EF4-FFF2-40B4-BE49-F238E27FC236}">
                <a16:creationId xmlns:a16="http://schemas.microsoft.com/office/drawing/2014/main" id="{5D5AA8F0-A036-B648-B576-D110AB8A13F8}"/>
              </a:ext>
            </a:extLst>
          </p:cNvPr>
          <p:cNvSpPr>
            <a:spLocks noGrp="1"/>
          </p:cNvSpPr>
          <p:nvPr>
            <p:ph type="sldNum" sz="quarter" idx="12"/>
          </p:nvPr>
        </p:nvSpPr>
        <p:spPr/>
        <p:txBody>
          <a:bodyPr/>
          <a:lstStyle/>
          <a:p>
            <a:fld id="{BF6A9BE3-E0B7-EB45-ABDE-0E94E44725A1}" type="slidenum">
              <a:rPr lang="en-US" smtClean="0"/>
              <a:pPr/>
              <a:t>9</a:t>
            </a:fld>
            <a:endParaRPr lang="en-US"/>
          </a:p>
        </p:txBody>
      </p:sp>
      <p:sp>
        <p:nvSpPr>
          <p:cNvPr id="2" name="Title 1"/>
          <p:cNvSpPr>
            <a:spLocks noGrp="1"/>
          </p:cNvSpPr>
          <p:nvPr>
            <p:ph type="title"/>
          </p:nvPr>
        </p:nvSpPr>
        <p:spPr/>
        <p:txBody>
          <a:bodyPr/>
          <a:lstStyle/>
          <a:p>
            <a:r>
              <a:rPr lang="en-US" dirty="0"/>
              <a:t>Step 1: Build Foundational Knowledge – 2 of 3</a:t>
            </a:r>
          </a:p>
        </p:txBody>
      </p:sp>
    </p:spTree>
    <p:extLst>
      <p:ext uri="{BB962C8B-B14F-4D97-AF65-F5344CB8AC3E}">
        <p14:creationId xmlns:p14="http://schemas.microsoft.com/office/powerpoint/2010/main" val="792122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spcAft>
                <a:spcPts val="1200"/>
              </a:spcAft>
              <a:buNone/>
            </a:pPr>
            <a:r>
              <a:rPr lang="en-US" b="1" dirty="0"/>
              <a:t>Key questions:</a:t>
            </a:r>
          </a:p>
          <a:p>
            <a:pPr>
              <a:spcAft>
                <a:spcPts val="1200"/>
              </a:spcAft>
            </a:pPr>
            <a:r>
              <a:rPr lang="en-US" dirty="0"/>
              <a:t>What is the purpose of your project?</a:t>
            </a:r>
          </a:p>
          <a:p>
            <a:pPr>
              <a:spcAft>
                <a:spcPts val="1200"/>
              </a:spcAft>
            </a:pPr>
            <a:r>
              <a:rPr lang="en-US" dirty="0"/>
              <a:t>What do you hope to achieve?</a:t>
            </a:r>
          </a:p>
          <a:p>
            <a:pPr>
              <a:spcAft>
                <a:spcPts val="1200"/>
              </a:spcAft>
            </a:pPr>
            <a:r>
              <a:rPr lang="en-US" dirty="0"/>
              <a:t>What is the evidence base for your project? </a:t>
            </a:r>
          </a:p>
          <a:p>
            <a:pPr lvl="1"/>
            <a:r>
              <a:rPr lang="en-US" i="1" dirty="0"/>
              <a:t>Who will achieve the change? </a:t>
            </a:r>
          </a:p>
          <a:p>
            <a:pPr lvl="1"/>
            <a:r>
              <a:rPr lang="en-US" i="1" dirty="0"/>
              <a:t>How much change is expected?</a:t>
            </a:r>
            <a:r>
              <a:rPr lang="en-US" dirty="0"/>
              <a:t> </a:t>
            </a:r>
          </a:p>
          <a:p>
            <a:pPr lvl="1"/>
            <a:r>
              <a:rPr lang="en-US" i="1" dirty="0"/>
              <a:t>When will the change take place? </a:t>
            </a:r>
            <a:endParaRPr lang="en-US" dirty="0"/>
          </a:p>
        </p:txBody>
      </p:sp>
      <p:sp>
        <p:nvSpPr>
          <p:cNvPr id="4" name="Slide Number Placeholder 3">
            <a:extLst>
              <a:ext uri="{FF2B5EF4-FFF2-40B4-BE49-F238E27FC236}">
                <a16:creationId xmlns:a16="http://schemas.microsoft.com/office/drawing/2014/main" id="{64B86C3C-5D7B-8943-9437-81D9355DF613}"/>
              </a:ext>
            </a:extLst>
          </p:cNvPr>
          <p:cNvSpPr>
            <a:spLocks noGrp="1"/>
          </p:cNvSpPr>
          <p:nvPr>
            <p:ph type="sldNum" sz="quarter" idx="12"/>
          </p:nvPr>
        </p:nvSpPr>
        <p:spPr/>
        <p:txBody>
          <a:bodyPr/>
          <a:lstStyle/>
          <a:p>
            <a:fld id="{BF6A9BE3-E0B7-EB45-ABDE-0E94E44725A1}" type="slidenum">
              <a:rPr lang="en-US" smtClean="0"/>
              <a:pPr/>
              <a:t>10</a:t>
            </a:fld>
            <a:endParaRPr lang="en-US"/>
          </a:p>
        </p:txBody>
      </p:sp>
      <p:sp>
        <p:nvSpPr>
          <p:cNvPr id="2" name="Title 1"/>
          <p:cNvSpPr>
            <a:spLocks noGrp="1"/>
          </p:cNvSpPr>
          <p:nvPr>
            <p:ph type="title"/>
          </p:nvPr>
        </p:nvSpPr>
        <p:spPr/>
        <p:txBody>
          <a:bodyPr/>
          <a:lstStyle/>
          <a:p>
            <a:r>
              <a:rPr lang="en-US" dirty="0"/>
              <a:t>Step 1: Build Foundational Knowledge – 3 of 3</a:t>
            </a:r>
          </a:p>
        </p:txBody>
      </p:sp>
    </p:spTree>
    <p:extLst>
      <p:ext uri="{BB962C8B-B14F-4D97-AF65-F5344CB8AC3E}">
        <p14:creationId xmlns:p14="http://schemas.microsoft.com/office/powerpoint/2010/main" val="2786381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2809301" y="1419042"/>
            <a:ext cx="6148036" cy="4757921"/>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BF6A9BE3-E0B7-EB45-ABDE-0E94E44725A1}" type="slidenum">
              <a:rPr lang="en-US" smtClean="0"/>
              <a:pPr/>
              <a:t>11</a:t>
            </a:fld>
            <a:endParaRPr lang="en-US"/>
          </a:p>
        </p:txBody>
      </p:sp>
      <p:sp>
        <p:nvSpPr>
          <p:cNvPr id="6" name="Title 3" descr="This table provides a sample Step 1 Template, using a summary of the key points of the ARISE Center document review as an example." title="Step 1 Activity: Results – 2 of 3">
            <a:extLst>
              <a:ext uri="{FF2B5EF4-FFF2-40B4-BE49-F238E27FC236}">
                <a16:creationId xmlns:a16="http://schemas.microsoft.com/office/drawing/2014/main" id="{4F9764FA-E0C9-0F4E-8810-B136D82F38CA}"/>
              </a:ext>
            </a:extLst>
          </p:cNvPr>
          <p:cNvSpPr>
            <a:spLocks noGrp="1"/>
          </p:cNvSpPr>
          <p:nvPr>
            <p:ph type="title"/>
          </p:nvPr>
        </p:nvSpPr>
        <p:spPr>
          <a:xfrm>
            <a:off x="634057" y="265761"/>
            <a:ext cx="11390303" cy="914400"/>
          </a:xfrm>
        </p:spPr>
        <p:txBody>
          <a:bodyPr/>
          <a:lstStyle/>
          <a:p>
            <a:r>
              <a:rPr lang="en-US" dirty="0"/>
              <a:t>Step 1 Template: </a:t>
            </a:r>
            <a:br>
              <a:rPr lang="en-US" dirty="0"/>
            </a:br>
            <a:r>
              <a:rPr lang="en-US" dirty="0"/>
              <a:t>Summary of Key Points from Document Review</a:t>
            </a:r>
          </a:p>
        </p:txBody>
      </p:sp>
    </p:spTree>
    <p:extLst>
      <p:ext uri="{BB962C8B-B14F-4D97-AF65-F5344CB8AC3E}">
        <p14:creationId xmlns:p14="http://schemas.microsoft.com/office/powerpoint/2010/main" val="2750852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DFBEBD-9A6D-45EC-9C74-B2D6D29D3DE7}"/>
              </a:ext>
            </a:extLst>
          </p:cNvPr>
          <p:cNvSpPr>
            <a:spLocks noGrp="1"/>
          </p:cNvSpPr>
          <p:nvPr>
            <p:ph idx="1"/>
          </p:nvPr>
        </p:nvSpPr>
        <p:spPr/>
        <p:txBody>
          <a:bodyPr/>
          <a:lstStyle/>
          <a:p>
            <a:r>
              <a:rPr lang="en-US" dirty="0"/>
              <a:t>What types of documents and materials will help you build foundational knowledge, as suggested in Step 1?</a:t>
            </a:r>
          </a:p>
          <a:p>
            <a:pPr marL="0" indent="0">
              <a:buNone/>
            </a:pPr>
            <a:endParaRPr lang="en-US" dirty="0"/>
          </a:p>
          <a:p>
            <a:pPr marL="914400" lvl="1" indent="-457200">
              <a:buFont typeface="+mj-lt"/>
              <a:buAutoNum type="alphaUcPeriod"/>
            </a:pPr>
            <a:r>
              <a:rPr lang="en-US" dirty="0"/>
              <a:t>List of </a:t>
            </a:r>
            <a:r>
              <a:rPr lang="en-US" dirty="0" smtClean="0"/>
              <a:t>Office </a:t>
            </a:r>
            <a:r>
              <a:rPr lang="en-US" dirty="0"/>
              <a:t>of Special Education Programs (OSEP</a:t>
            </a:r>
            <a:r>
              <a:rPr lang="en-US" dirty="0" smtClean="0"/>
              <a:t>) programs</a:t>
            </a:r>
            <a:endParaRPr lang="en-US" dirty="0"/>
          </a:p>
          <a:p>
            <a:pPr marL="914400" lvl="1" indent="-457200">
              <a:buFont typeface="+mj-lt"/>
              <a:buAutoNum type="alphaUcPeriod"/>
            </a:pPr>
            <a:r>
              <a:rPr lang="en-US" dirty="0"/>
              <a:t>Project plan, </a:t>
            </a:r>
            <a:r>
              <a:rPr lang="en-US" dirty="0" smtClean="0"/>
              <a:t>grant </a:t>
            </a:r>
            <a:r>
              <a:rPr lang="en-US" dirty="0"/>
              <a:t>application, and guiding literature</a:t>
            </a:r>
          </a:p>
          <a:p>
            <a:pPr marL="914400" lvl="1" indent="-457200">
              <a:buFont typeface="+mj-lt"/>
              <a:buAutoNum type="alphaUcPeriod"/>
            </a:pPr>
            <a:r>
              <a:rPr lang="en-US" dirty="0"/>
              <a:t>The </a:t>
            </a:r>
            <a:r>
              <a:rPr lang="en-US" dirty="0" smtClean="0"/>
              <a:t>U.S. Department of Education’s </a:t>
            </a:r>
            <a:r>
              <a:rPr lang="en-US" dirty="0"/>
              <a:t>Strategic Plan</a:t>
            </a:r>
          </a:p>
        </p:txBody>
      </p:sp>
      <p:sp>
        <p:nvSpPr>
          <p:cNvPr id="3" name="Slide Number Placeholder 2">
            <a:extLst>
              <a:ext uri="{FF2B5EF4-FFF2-40B4-BE49-F238E27FC236}">
                <a16:creationId xmlns:a16="http://schemas.microsoft.com/office/drawing/2014/main" id="{C743EF20-3FB3-4BF4-AAA4-97ADAD88587B}"/>
              </a:ext>
            </a:extLst>
          </p:cNvPr>
          <p:cNvSpPr>
            <a:spLocks noGrp="1"/>
          </p:cNvSpPr>
          <p:nvPr>
            <p:ph type="sldNum" sz="quarter" idx="12"/>
          </p:nvPr>
        </p:nvSpPr>
        <p:spPr/>
        <p:txBody>
          <a:bodyPr/>
          <a:lstStyle/>
          <a:p>
            <a:fld id="{BF6A9BE3-E0B7-EB45-ABDE-0E94E44725A1}" type="slidenum">
              <a:rPr lang="en-US" smtClean="0"/>
              <a:pPr/>
              <a:t>12</a:t>
            </a:fld>
            <a:endParaRPr lang="en-US"/>
          </a:p>
        </p:txBody>
      </p:sp>
      <p:sp>
        <p:nvSpPr>
          <p:cNvPr id="4" name="Title 3">
            <a:extLst>
              <a:ext uri="{FF2B5EF4-FFF2-40B4-BE49-F238E27FC236}">
                <a16:creationId xmlns:a16="http://schemas.microsoft.com/office/drawing/2014/main" id="{D4D0C323-6680-48B0-8FEE-3AC7124CB351}"/>
              </a:ext>
            </a:extLst>
          </p:cNvPr>
          <p:cNvSpPr>
            <a:spLocks noGrp="1"/>
          </p:cNvSpPr>
          <p:nvPr>
            <p:ph type="title"/>
          </p:nvPr>
        </p:nvSpPr>
        <p:spPr/>
        <p:txBody>
          <a:bodyPr/>
          <a:lstStyle/>
          <a:p>
            <a:r>
              <a:rPr lang="en-US" dirty="0"/>
              <a:t>Learning Check</a:t>
            </a:r>
          </a:p>
        </p:txBody>
      </p:sp>
      <p:sp>
        <p:nvSpPr>
          <p:cNvPr id="5" name="Rectangle 4"/>
          <p:cNvSpPr/>
          <p:nvPr/>
        </p:nvSpPr>
        <p:spPr>
          <a:xfrm>
            <a:off x="634057" y="1825625"/>
            <a:ext cx="10988738" cy="31878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591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DFBEBD-9A6D-45EC-9C74-B2D6D29D3DE7}"/>
              </a:ext>
            </a:extLst>
          </p:cNvPr>
          <p:cNvSpPr>
            <a:spLocks noGrp="1"/>
          </p:cNvSpPr>
          <p:nvPr>
            <p:ph idx="1"/>
          </p:nvPr>
        </p:nvSpPr>
        <p:spPr/>
        <p:txBody>
          <a:bodyPr/>
          <a:lstStyle/>
          <a:p>
            <a:r>
              <a:rPr lang="en-US" dirty="0"/>
              <a:t>Where might you look to identify key project activities, outputs and outcomes?</a:t>
            </a:r>
          </a:p>
          <a:p>
            <a:endParaRPr lang="en-US" dirty="0"/>
          </a:p>
          <a:p>
            <a:pPr marL="914400" lvl="1" indent="-457200">
              <a:buFont typeface="+mj-lt"/>
              <a:buAutoNum type="alphaUcPeriod"/>
            </a:pPr>
            <a:r>
              <a:rPr lang="en-US" dirty="0"/>
              <a:t>Project logic model</a:t>
            </a:r>
          </a:p>
          <a:p>
            <a:pPr marL="914400" lvl="1" indent="-457200">
              <a:buFont typeface="+mj-lt"/>
              <a:buAutoNum type="alphaUcPeriod"/>
            </a:pPr>
            <a:r>
              <a:rPr lang="en-US" dirty="0"/>
              <a:t>OSEP program guidance</a:t>
            </a:r>
          </a:p>
          <a:p>
            <a:pPr marL="914400" lvl="1" indent="-457200">
              <a:buFont typeface="+mj-lt"/>
              <a:buAutoNum type="alphaUcPeriod"/>
            </a:pPr>
            <a:r>
              <a:rPr lang="en-US" dirty="0"/>
              <a:t>U.S. Department of Education Strategic Plan</a:t>
            </a:r>
          </a:p>
          <a:p>
            <a:pPr marL="914400" lvl="1" indent="-457200">
              <a:buFont typeface="+mj-lt"/>
              <a:buAutoNum type="alphaUcPeriod"/>
            </a:pPr>
            <a:r>
              <a:rPr lang="en-US" dirty="0"/>
              <a:t>All of the above</a:t>
            </a:r>
          </a:p>
          <a:p>
            <a:pPr marL="914400" lvl="1" indent="-457200">
              <a:buFont typeface="+mj-lt"/>
              <a:buAutoNum type="alphaUcPeriod"/>
            </a:pPr>
            <a:r>
              <a:rPr lang="en-US" dirty="0"/>
              <a:t>None of the above</a:t>
            </a:r>
          </a:p>
        </p:txBody>
      </p:sp>
      <p:sp>
        <p:nvSpPr>
          <p:cNvPr id="3" name="Slide Number Placeholder 2">
            <a:extLst>
              <a:ext uri="{FF2B5EF4-FFF2-40B4-BE49-F238E27FC236}">
                <a16:creationId xmlns:a16="http://schemas.microsoft.com/office/drawing/2014/main" id="{C743EF20-3FB3-4BF4-AAA4-97ADAD88587B}"/>
              </a:ext>
            </a:extLst>
          </p:cNvPr>
          <p:cNvSpPr>
            <a:spLocks noGrp="1"/>
          </p:cNvSpPr>
          <p:nvPr>
            <p:ph type="sldNum" sz="quarter" idx="12"/>
          </p:nvPr>
        </p:nvSpPr>
        <p:spPr/>
        <p:txBody>
          <a:bodyPr/>
          <a:lstStyle/>
          <a:p>
            <a:fld id="{BF6A9BE3-E0B7-EB45-ABDE-0E94E44725A1}" type="slidenum">
              <a:rPr lang="en-US" smtClean="0"/>
              <a:pPr/>
              <a:t>13</a:t>
            </a:fld>
            <a:endParaRPr lang="en-US"/>
          </a:p>
        </p:txBody>
      </p:sp>
      <p:sp>
        <p:nvSpPr>
          <p:cNvPr id="4" name="Title 3">
            <a:extLst>
              <a:ext uri="{FF2B5EF4-FFF2-40B4-BE49-F238E27FC236}">
                <a16:creationId xmlns:a16="http://schemas.microsoft.com/office/drawing/2014/main" id="{D4D0C323-6680-48B0-8FEE-3AC7124CB351}"/>
              </a:ext>
            </a:extLst>
          </p:cNvPr>
          <p:cNvSpPr>
            <a:spLocks noGrp="1"/>
          </p:cNvSpPr>
          <p:nvPr>
            <p:ph type="title"/>
          </p:nvPr>
        </p:nvSpPr>
        <p:spPr/>
        <p:txBody>
          <a:bodyPr/>
          <a:lstStyle/>
          <a:p>
            <a:r>
              <a:rPr lang="en-US" dirty="0"/>
              <a:t>Learning Check</a:t>
            </a:r>
          </a:p>
        </p:txBody>
      </p:sp>
      <p:sp>
        <p:nvSpPr>
          <p:cNvPr id="6" name="Rectangle 5"/>
          <p:cNvSpPr/>
          <p:nvPr/>
        </p:nvSpPr>
        <p:spPr>
          <a:xfrm>
            <a:off x="634057" y="1825625"/>
            <a:ext cx="10823485" cy="39760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1546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Aft>
                <a:spcPts val="4200"/>
              </a:spcAft>
            </a:pPr>
            <a:r>
              <a:rPr lang="en-US" dirty="0"/>
              <a:t>The logic model is a good source of information.</a:t>
            </a:r>
          </a:p>
          <a:p>
            <a:pPr>
              <a:spcAft>
                <a:spcPts val="4200"/>
              </a:spcAft>
            </a:pPr>
            <a:r>
              <a:rPr lang="en-US" dirty="0"/>
              <a:t>Engage in a brainstorming session to help generate ideas.</a:t>
            </a:r>
          </a:p>
          <a:p>
            <a:pPr>
              <a:spcAft>
                <a:spcPts val="4200"/>
              </a:spcAft>
            </a:pPr>
            <a:r>
              <a:rPr lang="en-US" dirty="0"/>
              <a:t>The Step 2 Template is available to record your ideas.</a:t>
            </a:r>
          </a:p>
        </p:txBody>
      </p:sp>
      <p:sp>
        <p:nvSpPr>
          <p:cNvPr id="4" name="Slide Number Placeholder 3">
            <a:extLst>
              <a:ext uri="{FF2B5EF4-FFF2-40B4-BE49-F238E27FC236}">
                <a16:creationId xmlns:a16="http://schemas.microsoft.com/office/drawing/2014/main" id="{6AE2798B-0FE8-5B43-9B1A-C18AF393EB6B}"/>
              </a:ext>
            </a:extLst>
          </p:cNvPr>
          <p:cNvSpPr>
            <a:spLocks noGrp="1"/>
          </p:cNvSpPr>
          <p:nvPr>
            <p:ph type="sldNum" sz="quarter" idx="12"/>
          </p:nvPr>
        </p:nvSpPr>
        <p:spPr/>
        <p:txBody>
          <a:bodyPr/>
          <a:lstStyle/>
          <a:p>
            <a:fld id="{BF6A9BE3-E0B7-EB45-ABDE-0E94E44725A1}" type="slidenum">
              <a:rPr lang="en-US" smtClean="0"/>
              <a:pPr/>
              <a:t>14</a:t>
            </a:fld>
            <a:endParaRPr lang="en-US"/>
          </a:p>
        </p:txBody>
      </p:sp>
      <p:sp>
        <p:nvSpPr>
          <p:cNvPr id="2" name="Title 1"/>
          <p:cNvSpPr>
            <a:spLocks noGrp="1"/>
          </p:cNvSpPr>
          <p:nvPr>
            <p:ph type="title"/>
          </p:nvPr>
        </p:nvSpPr>
        <p:spPr/>
        <p:txBody>
          <a:bodyPr/>
          <a:lstStyle/>
          <a:p>
            <a:r>
              <a:rPr lang="en-US" dirty="0"/>
              <a:t>Step 2: Identify Key Project Activities, Outputs, and Outcomes </a:t>
            </a:r>
          </a:p>
        </p:txBody>
      </p:sp>
    </p:spTree>
    <p:extLst>
      <p:ext uri="{BB962C8B-B14F-4D97-AF65-F5344CB8AC3E}">
        <p14:creationId xmlns:p14="http://schemas.microsoft.com/office/powerpoint/2010/main" val="889363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6A9BE3-E0B7-EB45-ABDE-0E94E44725A1}" type="slidenum">
              <a:rPr lang="en-US" smtClean="0"/>
              <a:t>15</a:t>
            </a:fld>
            <a:endParaRPr lang="en-US"/>
          </a:p>
        </p:txBody>
      </p:sp>
      <p:pic>
        <p:nvPicPr>
          <p:cNvPr id="6" name="Picture 5"/>
          <p:cNvPicPr>
            <a:picLocks noChangeAspect="1"/>
          </p:cNvPicPr>
          <p:nvPr/>
        </p:nvPicPr>
        <p:blipFill rotWithShape="1">
          <a:blip r:embed="rId3"/>
          <a:srcRect l="1578" t="29373" r="62347" b="19295"/>
          <a:stretch/>
        </p:blipFill>
        <p:spPr>
          <a:xfrm>
            <a:off x="2412694" y="1587615"/>
            <a:ext cx="5772838" cy="5133860"/>
          </a:xfrm>
          <a:prstGeom prst="rect">
            <a:avLst/>
          </a:prstGeom>
          <a:ln>
            <a:solidFill>
              <a:schemeClr val="tx1"/>
            </a:solidFill>
          </a:ln>
        </p:spPr>
      </p:pic>
      <p:sp>
        <p:nvSpPr>
          <p:cNvPr id="7" name="Title 4"/>
          <p:cNvSpPr>
            <a:spLocks noGrp="1"/>
          </p:cNvSpPr>
          <p:nvPr>
            <p:ph type="title"/>
          </p:nvPr>
        </p:nvSpPr>
        <p:spPr>
          <a:xfrm>
            <a:off x="634057" y="250521"/>
            <a:ext cx="10714099" cy="914400"/>
          </a:xfrm>
        </p:spPr>
        <p:txBody>
          <a:bodyPr/>
          <a:lstStyle/>
          <a:p>
            <a:r>
              <a:rPr lang="en-US" dirty="0"/>
              <a:t>Step 2 Template: </a:t>
            </a:r>
            <a:br>
              <a:rPr lang="en-US" dirty="0"/>
            </a:br>
            <a:r>
              <a:rPr lang="en-US" dirty="0"/>
              <a:t>Key Project Activities, Outputs, and Outcomes</a:t>
            </a:r>
          </a:p>
        </p:txBody>
      </p:sp>
    </p:spTree>
    <p:extLst>
      <p:ext uri="{BB962C8B-B14F-4D97-AF65-F5344CB8AC3E}">
        <p14:creationId xmlns:p14="http://schemas.microsoft.com/office/powerpoint/2010/main" val="2789743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Aft>
                <a:spcPts val="3600"/>
              </a:spcAft>
            </a:pPr>
            <a:r>
              <a:rPr lang="en-US" dirty="0"/>
              <a:t>What are the key activities?</a:t>
            </a:r>
          </a:p>
          <a:p>
            <a:pPr>
              <a:spcAft>
                <a:spcPts val="3600"/>
              </a:spcAft>
            </a:pPr>
            <a:r>
              <a:rPr lang="en-US" dirty="0"/>
              <a:t>What are the key outputs?</a:t>
            </a:r>
          </a:p>
          <a:p>
            <a:pPr>
              <a:spcAft>
                <a:spcPts val="3600"/>
              </a:spcAft>
            </a:pPr>
            <a:r>
              <a:rPr lang="en-US" dirty="0"/>
              <a:t>What are the key short-term outcomes?</a:t>
            </a:r>
          </a:p>
          <a:p>
            <a:pPr>
              <a:spcAft>
                <a:spcPts val="3600"/>
              </a:spcAft>
            </a:pPr>
            <a:r>
              <a:rPr lang="en-US" dirty="0"/>
              <a:t>What are the key medium-term outcomes?</a:t>
            </a:r>
          </a:p>
          <a:p>
            <a:pPr>
              <a:spcAft>
                <a:spcPts val="3600"/>
              </a:spcAft>
            </a:pPr>
            <a:r>
              <a:rPr lang="en-US" dirty="0"/>
              <a:t>What are the key long-term outcomes?</a:t>
            </a:r>
          </a:p>
        </p:txBody>
      </p:sp>
      <p:sp>
        <p:nvSpPr>
          <p:cNvPr id="4" name="Slide Number Placeholder 3">
            <a:extLst>
              <a:ext uri="{FF2B5EF4-FFF2-40B4-BE49-F238E27FC236}">
                <a16:creationId xmlns:a16="http://schemas.microsoft.com/office/drawing/2014/main" id="{1821B76A-3ED4-EF48-BDA9-FE167BA1B200}"/>
              </a:ext>
            </a:extLst>
          </p:cNvPr>
          <p:cNvSpPr>
            <a:spLocks noGrp="1"/>
          </p:cNvSpPr>
          <p:nvPr>
            <p:ph type="sldNum" sz="quarter" idx="12"/>
          </p:nvPr>
        </p:nvSpPr>
        <p:spPr/>
        <p:txBody>
          <a:bodyPr/>
          <a:lstStyle/>
          <a:p>
            <a:fld id="{BF6A9BE3-E0B7-EB45-ABDE-0E94E44725A1}" type="slidenum">
              <a:rPr lang="en-US" smtClean="0"/>
              <a:pPr/>
              <a:t>16</a:t>
            </a:fld>
            <a:endParaRPr lang="en-US"/>
          </a:p>
        </p:txBody>
      </p:sp>
      <p:sp>
        <p:nvSpPr>
          <p:cNvPr id="2" name="Title 1"/>
          <p:cNvSpPr>
            <a:spLocks noGrp="1"/>
          </p:cNvSpPr>
          <p:nvPr>
            <p:ph type="title"/>
          </p:nvPr>
        </p:nvSpPr>
        <p:spPr/>
        <p:txBody>
          <a:bodyPr/>
          <a:lstStyle/>
          <a:p>
            <a:r>
              <a:rPr lang="en-US" dirty="0"/>
              <a:t>Step 2 Template Demonstration</a:t>
            </a:r>
          </a:p>
        </p:txBody>
      </p:sp>
    </p:spTree>
    <p:extLst>
      <p:ext uri="{BB962C8B-B14F-4D97-AF65-F5344CB8AC3E}">
        <p14:creationId xmlns:p14="http://schemas.microsoft.com/office/powerpoint/2010/main" val="3521774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Aft>
                <a:spcPts val="4200"/>
              </a:spcAft>
            </a:pPr>
            <a:r>
              <a:rPr lang="en-US" dirty="0"/>
              <a:t>Narrow the list (from Step 2) to include only the most critical and meaningful project indicators.</a:t>
            </a:r>
          </a:p>
          <a:p>
            <a:pPr>
              <a:spcAft>
                <a:spcPts val="4200"/>
              </a:spcAft>
            </a:pPr>
            <a:r>
              <a:rPr lang="en-US" dirty="0"/>
              <a:t>The </a:t>
            </a:r>
            <a:r>
              <a:rPr lang="en-US" i="1" dirty="0"/>
              <a:t>Guide</a:t>
            </a:r>
            <a:r>
              <a:rPr lang="en-US" dirty="0"/>
              <a:t> includes tools to help grantees prioritize the activities, outputs, and outcomes (Step 3 Template A and Template B).</a:t>
            </a:r>
          </a:p>
          <a:p>
            <a:pPr>
              <a:spcAft>
                <a:spcPts val="4200"/>
              </a:spcAft>
            </a:pPr>
            <a:r>
              <a:rPr lang="en-US" dirty="0"/>
              <a:t>Consider having team members complete the prioritization independently first, then review scores together.</a:t>
            </a:r>
            <a:endParaRPr lang="en-US" strike="sngStrike" dirty="0"/>
          </a:p>
        </p:txBody>
      </p:sp>
      <p:sp>
        <p:nvSpPr>
          <p:cNvPr id="4" name="Slide Number Placeholder 3">
            <a:extLst>
              <a:ext uri="{FF2B5EF4-FFF2-40B4-BE49-F238E27FC236}">
                <a16:creationId xmlns:a16="http://schemas.microsoft.com/office/drawing/2014/main" id="{D19F499F-6339-D946-A11C-4547D6920305}"/>
              </a:ext>
            </a:extLst>
          </p:cNvPr>
          <p:cNvSpPr>
            <a:spLocks noGrp="1"/>
          </p:cNvSpPr>
          <p:nvPr>
            <p:ph type="sldNum" sz="quarter" idx="12"/>
          </p:nvPr>
        </p:nvSpPr>
        <p:spPr/>
        <p:txBody>
          <a:bodyPr/>
          <a:lstStyle/>
          <a:p>
            <a:fld id="{BF6A9BE3-E0B7-EB45-ABDE-0E94E44725A1}" type="slidenum">
              <a:rPr lang="en-US" smtClean="0"/>
              <a:pPr/>
              <a:t>17</a:t>
            </a:fld>
            <a:endParaRPr lang="en-US"/>
          </a:p>
        </p:txBody>
      </p:sp>
      <p:sp>
        <p:nvSpPr>
          <p:cNvPr id="2" name="Title 1"/>
          <p:cNvSpPr>
            <a:spLocks noGrp="1"/>
          </p:cNvSpPr>
          <p:nvPr>
            <p:ph type="title"/>
          </p:nvPr>
        </p:nvSpPr>
        <p:spPr/>
        <p:txBody>
          <a:bodyPr/>
          <a:lstStyle/>
          <a:p>
            <a:r>
              <a:rPr lang="en-US" dirty="0"/>
              <a:t>Step 3: Identify the </a:t>
            </a:r>
            <a:r>
              <a:rPr lang="en-US" u="sng" dirty="0"/>
              <a:t>most critical</a:t>
            </a:r>
            <a:r>
              <a:rPr lang="en-US" dirty="0"/>
              <a:t> indicators of progress </a:t>
            </a:r>
            <a:br>
              <a:rPr lang="en-US" dirty="0"/>
            </a:br>
            <a:r>
              <a:rPr lang="en-US" dirty="0"/>
              <a:t>and results</a:t>
            </a:r>
          </a:p>
        </p:txBody>
      </p:sp>
    </p:spTree>
    <p:extLst>
      <p:ext uri="{BB962C8B-B14F-4D97-AF65-F5344CB8AC3E}">
        <p14:creationId xmlns:p14="http://schemas.microsoft.com/office/powerpoint/2010/main" val="569448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5300" y="1870595"/>
            <a:ext cx="2720340" cy="4351338"/>
          </a:xfrm>
        </p:spPr>
        <p:txBody>
          <a:bodyPr>
            <a:normAutofit/>
          </a:bodyPr>
          <a:lstStyle/>
          <a:p>
            <a:pPr marL="0" indent="0">
              <a:buNone/>
            </a:pPr>
            <a:r>
              <a:rPr lang="en-US" sz="2000" b="1" dirty="0">
                <a:solidFill>
                  <a:schemeClr val="accent3"/>
                </a:solidFill>
              </a:rPr>
              <a:t>Use the Step 3 Template A to:</a:t>
            </a:r>
          </a:p>
          <a:p>
            <a:r>
              <a:rPr lang="en-US" sz="2000" dirty="0"/>
              <a:t>Enter scores for each key item</a:t>
            </a:r>
          </a:p>
          <a:p>
            <a:pPr>
              <a:spcAft>
                <a:spcPts val="1800"/>
              </a:spcAft>
            </a:pPr>
            <a:r>
              <a:rPr lang="en-US" sz="2000" dirty="0"/>
              <a:t>Identify the highest-scoring items</a:t>
            </a:r>
          </a:p>
          <a:p>
            <a:pPr marL="0" indent="0">
              <a:buNone/>
            </a:pPr>
            <a:r>
              <a:rPr lang="en-US" sz="2000" b="1" dirty="0">
                <a:solidFill>
                  <a:schemeClr val="accent3"/>
                </a:solidFill>
              </a:rPr>
              <a:t>Use the Step 3 Template B to:</a:t>
            </a:r>
          </a:p>
          <a:p>
            <a:r>
              <a:rPr lang="en-US" sz="2000" dirty="0"/>
              <a:t>List the highest-scoring items before moving to Step 4</a:t>
            </a:r>
          </a:p>
        </p:txBody>
      </p:sp>
      <p:pic>
        <p:nvPicPr>
          <p:cNvPr id="10" name="Content Placeholder 9" descr="Table 4. Screenshot of Sample Step 3 Template A — Assessing Key Project Activities, Outputs, and Outcomes. " title="Sample Step 3 Template A — Assessing Key Project Activities, Outputs, and Outcomes">
            <a:extLst>
              <a:ext uri="{FF2B5EF4-FFF2-40B4-BE49-F238E27FC236}">
                <a16:creationId xmlns:a16="http://schemas.microsoft.com/office/drawing/2014/main" id="{5C3394C0-8300-B04C-A3A8-80C1BFD2E431}"/>
              </a:ext>
            </a:extLst>
          </p:cNvPr>
          <p:cNvPicPr>
            <a:picLocks noGrp="1" noChangeAspect="1"/>
          </p:cNvPicPr>
          <p:nvPr>
            <p:ph sz="half" idx="2"/>
          </p:nvPr>
        </p:nvPicPr>
        <p:blipFill>
          <a:blip r:embed="rId3"/>
          <a:stretch>
            <a:fillRect/>
          </a:stretch>
        </p:blipFill>
        <p:spPr>
          <a:xfrm>
            <a:off x="4010630" y="1368551"/>
            <a:ext cx="7605836" cy="4983481"/>
          </a:xfrm>
          <a:solidFill>
            <a:srgbClr val="FFFFFF"/>
          </a:solidFill>
          <a:ln>
            <a:solidFill>
              <a:srgbClr val="36787B"/>
            </a:solidFill>
          </a:ln>
        </p:spPr>
      </p:pic>
      <p:sp>
        <p:nvSpPr>
          <p:cNvPr id="4" name="Slide Number Placeholder 3">
            <a:extLst>
              <a:ext uri="{FF2B5EF4-FFF2-40B4-BE49-F238E27FC236}">
                <a16:creationId xmlns:a16="http://schemas.microsoft.com/office/drawing/2014/main" id="{AF1C7FAA-F360-9E48-8D65-146D24DC3084}"/>
              </a:ext>
            </a:extLst>
          </p:cNvPr>
          <p:cNvSpPr>
            <a:spLocks noGrp="1"/>
          </p:cNvSpPr>
          <p:nvPr>
            <p:ph type="sldNum" sz="quarter" idx="12"/>
          </p:nvPr>
        </p:nvSpPr>
        <p:spPr/>
        <p:txBody>
          <a:bodyPr/>
          <a:lstStyle/>
          <a:p>
            <a:fld id="{BF6A9BE3-E0B7-EB45-ABDE-0E94E44725A1}" type="slidenum">
              <a:rPr lang="en-US" smtClean="0"/>
              <a:pPr/>
              <a:t>18</a:t>
            </a:fld>
            <a:endParaRPr lang="en-US" dirty="0"/>
          </a:p>
        </p:txBody>
      </p:sp>
      <p:sp>
        <p:nvSpPr>
          <p:cNvPr id="2" name="Title 1"/>
          <p:cNvSpPr>
            <a:spLocks noGrp="1"/>
          </p:cNvSpPr>
          <p:nvPr>
            <p:ph type="title"/>
          </p:nvPr>
        </p:nvSpPr>
        <p:spPr>
          <a:xfrm>
            <a:off x="634057" y="173402"/>
            <a:ext cx="11253143" cy="914400"/>
          </a:xfrm>
        </p:spPr>
        <p:txBody>
          <a:bodyPr/>
          <a:lstStyle/>
          <a:p>
            <a:r>
              <a:rPr lang="en-US" dirty="0"/>
              <a:t>Step 3 Template A: </a:t>
            </a:r>
            <a:br>
              <a:rPr lang="en-US" dirty="0"/>
            </a:br>
            <a:r>
              <a:rPr lang="en-US" dirty="0"/>
              <a:t>Assessment of Key Project Activities, Outputs, and Outcomes</a:t>
            </a:r>
          </a:p>
        </p:txBody>
      </p:sp>
    </p:spTree>
    <p:extLst>
      <p:ext uri="{BB962C8B-B14F-4D97-AF65-F5344CB8AC3E}">
        <p14:creationId xmlns:p14="http://schemas.microsoft.com/office/powerpoint/2010/main" val="3352766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Aft>
                <a:spcPts val="4200"/>
              </a:spcAft>
            </a:pPr>
            <a:r>
              <a:rPr lang="en-US" dirty="0"/>
              <a:t>Provide an overview of the </a:t>
            </a:r>
            <a:r>
              <a:rPr lang="en-US" i="1" dirty="0"/>
              <a:t>Grantee Guide to Project-Performance Measurement (Guide).</a:t>
            </a:r>
            <a:endParaRPr lang="en-US" dirty="0"/>
          </a:p>
          <a:p>
            <a:pPr>
              <a:spcAft>
                <a:spcPts val="4200"/>
              </a:spcAft>
            </a:pPr>
            <a:r>
              <a:rPr lang="en-US" dirty="0"/>
              <a:t>Provide a brief presentation of key concepts.</a:t>
            </a:r>
          </a:p>
          <a:p>
            <a:pPr>
              <a:spcAft>
                <a:spcPts val="4200"/>
              </a:spcAft>
            </a:pPr>
            <a:r>
              <a:rPr lang="en-US" dirty="0"/>
              <a:t>Describe and demonstrate functionality of tools that support project measure development.</a:t>
            </a:r>
          </a:p>
        </p:txBody>
      </p:sp>
      <p:sp>
        <p:nvSpPr>
          <p:cNvPr id="4" name="Slide Number Placeholder 3">
            <a:extLst>
              <a:ext uri="{FF2B5EF4-FFF2-40B4-BE49-F238E27FC236}">
                <a16:creationId xmlns:a16="http://schemas.microsoft.com/office/drawing/2014/main" id="{34143BB1-683B-A24B-93D2-6B11FA8A752C}"/>
              </a:ext>
            </a:extLst>
          </p:cNvPr>
          <p:cNvSpPr>
            <a:spLocks noGrp="1"/>
          </p:cNvSpPr>
          <p:nvPr>
            <p:ph type="sldNum" sz="quarter" idx="12"/>
          </p:nvPr>
        </p:nvSpPr>
        <p:spPr/>
        <p:txBody>
          <a:bodyPr/>
          <a:lstStyle/>
          <a:p>
            <a:fld id="{BF6A9BE3-E0B7-EB45-ABDE-0E94E44725A1}" type="slidenum">
              <a:rPr lang="en-US" smtClean="0"/>
              <a:pPr/>
              <a:t>1</a:t>
            </a:fld>
            <a:endParaRPr lang="en-US"/>
          </a:p>
        </p:txBody>
      </p:sp>
      <p:sp>
        <p:nvSpPr>
          <p:cNvPr id="2" name="Title 1"/>
          <p:cNvSpPr>
            <a:spLocks noGrp="1"/>
          </p:cNvSpPr>
          <p:nvPr>
            <p:ph type="title"/>
          </p:nvPr>
        </p:nvSpPr>
        <p:spPr/>
        <p:txBody>
          <a:bodyPr/>
          <a:lstStyle/>
          <a:p>
            <a:r>
              <a:rPr lang="en-US" dirty="0"/>
              <a:t>Today’s Session</a:t>
            </a:r>
          </a:p>
        </p:txBody>
      </p:sp>
    </p:spTree>
    <p:extLst>
      <p:ext uri="{BB962C8B-B14F-4D97-AF65-F5344CB8AC3E}">
        <p14:creationId xmlns:p14="http://schemas.microsoft.com/office/powerpoint/2010/main" val="2595262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descr="Screenshot of the Step 2 Template: Key Project Activities, Outputs, and Outcomes." title="Step 2 Template: Key Project Activities, Outputs, and Outcomes"/>
          <p:cNvPicPr>
            <a:picLocks noGrp="1" noChangeAspect="1"/>
          </p:cNvPicPr>
          <p:nvPr>
            <p:ph sz="half" idx="1"/>
          </p:nvPr>
        </p:nvPicPr>
        <p:blipFill>
          <a:blip r:embed="rId3"/>
          <a:stretch>
            <a:fillRect/>
          </a:stretch>
        </p:blipFill>
        <p:spPr>
          <a:xfrm>
            <a:off x="634057" y="1552702"/>
            <a:ext cx="4244324" cy="4937760"/>
          </a:xfrm>
          <a:prstGeom prst="rect">
            <a:avLst/>
          </a:prstGeom>
        </p:spPr>
      </p:pic>
      <p:pic>
        <p:nvPicPr>
          <p:cNvPr id="12" name="Content Placeholder 11" descr="Screenshot of the Step 3 Template A:  Assessment of key project activities. " title="Step 3 Template A: Assessment of Key Project Activities">
            <a:extLst>
              <a:ext uri="{FF2B5EF4-FFF2-40B4-BE49-F238E27FC236}">
                <a16:creationId xmlns:a16="http://schemas.microsoft.com/office/drawing/2014/main" id="{99FA743F-EB40-E640-8483-39EB695EB07E}"/>
              </a:ext>
            </a:extLst>
          </p:cNvPr>
          <p:cNvPicPr>
            <a:picLocks noGrp="1" noChangeAspect="1"/>
          </p:cNvPicPr>
          <p:nvPr>
            <p:ph sz="half" idx="2"/>
          </p:nvPr>
        </p:nvPicPr>
        <p:blipFill>
          <a:blip r:embed="rId4"/>
          <a:stretch>
            <a:fillRect/>
          </a:stretch>
        </p:blipFill>
        <p:spPr>
          <a:xfrm>
            <a:off x="5062976" y="1320736"/>
            <a:ext cx="6285180" cy="5413248"/>
          </a:xfrm>
          <a:solidFill>
            <a:srgbClr val="FFFFFF"/>
          </a:solidFill>
          <a:ln w="6350">
            <a:solidFill>
              <a:srgbClr val="525252"/>
            </a:solidFill>
          </a:ln>
        </p:spPr>
      </p:pic>
      <p:sp>
        <p:nvSpPr>
          <p:cNvPr id="2" name="Slide Number Placeholder 1">
            <a:extLst>
              <a:ext uri="{FF2B5EF4-FFF2-40B4-BE49-F238E27FC236}">
                <a16:creationId xmlns:a16="http://schemas.microsoft.com/office/drawing/2014/main" id="{707DAAAF-E83B-384D-ABBC-E945BA398733}"/>
              </a:ext>
            </a:extLst>
          </p:cNvPr>
          <p:cNvSpPr>
            <a:spLocks noGrp="1"/>
          </p:cNvSpPr>
          <p:nvPr>
            <p:ph type="sldNum" sz="quarter" idx="12"/>
          </p:nvPr>
        </p:nvSpPr>
        <p:spPr>
          <a:xfrm>
            <a:off x="11348156" y="6356350"/>
            <a:ext cx="434112" cy="365125"/>
          </a:xfrm>
        </p:spPr>
        <p:txBody>
          <a:bodyPr/>
          <a:lstStyle/>
          <a:p>
            <a:fld id="{BF6A9BE3-E0B7-EB45-ABDE-0E94E44725A1}" type="slidenum">
              <a:rPr lang="en-US" smtClean="0"/>
              <a:t>19</a:t>
            </a:fld>
            <a:endParaRPr lang="en-US"/>
          </a:p>
        </p:txBody>
      </p:sp>
      <p:sp>
        <p:nvSpPr>
          <p:cNvPr id="8" name="Title 1"/>
          <p:cNvSpPr>
            <a:spLocks noGrp="1"/>
          </p:cNvSpPr>
          <p:nvPr>
            <p:ph type="title"/>
          </p:nvPr>
        </p:nvSpPr>
        <p:spPr>
          <a:xfrm>
            <a:off x="634057" y="173402"/>
            <a:ext cx="11253143" cy="914400"/>
          </a:xfrm>
        </p:spPr>
        <p:txBody>
          <a:bodyPr/>
          <a:lstStyle/>
          <a:p>
            <a:r>
              <a:rPr lang="en-US" dirty="0"/>
              <a:t>Step 3 Template A: </a:t>
            </a:r>
            <a:br>
              <a:rPr lang="en-US" dirty="0"/>
            </a:br>
            <a:r>
              <a:rPr lang="en-US" dirty="0"/>
              <a:t>Assessment of Key Project Activities, Outputs, and Outcomes</a:t>
            </a:r>
          </a:p>
        </p:txBody>
      </p:sp>
    </p:spTree>
    <p:extLst>
      <p:ext uri="{BB962C8B-B14F-4D97-AF65-F5344CB8AC3E}">
        <p14:creationId xmlns:p14="http://schemas.microsoft.com/office/powerpoint/2010/main" val="20418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569626" y="1825625"/>
            <a:ext cx="4222712" cy="4351338"/>
          </a:xfrm>
        </p:spPr>
        <p:txBody>
          <a:bodyPr/>
          <a:lstStyle/>
          <a:p>
            <a:endParaRPr lang="en-US" dirty="0"/>
          </a:p>
          <a:p>
            <a:r>
              <a:rPr lang="en-US" sz="2400" dirty="0"/>
              <a:t>Enter the highest-scoring indicators from the Step 3 Template A in the Step 3 Template B handout.</a:t>
            </a:r>
          </a:p>
        </p:txBody>
      </p:sp>
      <p:sp>
        <p:nvSpPr>
          <p:cNvPr id="4" name="Slide Number Placeholder 3"/>
          <p:cNvSpPr>
            <a:spLocks noGrp="1"/>
          </p:cNvSpPr>
          <p:nvPr>
            <p:ph type="sldNum" sz="quarter" idx="12"/>
          </p:nvPr>
        </p:nvSpPr>
        <p:spPr/>
        <p:txBody>
          <a:bodyPr/>
          <a:lstStyle/>
          <a:p>
            <a:fld id="{BF6A9BE3-E0B7-EB45-ABDE-0E94E44725A1}" type="slidenum">
              <a:rPr lang="en-US" smtClean="0"/>
              <a:t>20</a:t>
            </a:fld>
            <a:endParaRPr lang="en-US"/>
          </a:p>
        </p:txBody>
      </p:sp>
      <p:pic>
        <p:nvPicPr>
          <p:cNvPr id="7" name="Picture 6"/>
          <p:cNvPicPr>
            <a:picLocks noChangeAspect="1"/>
          </p:cNvPicPr>
          <p:nvPr/>
        </p:nvPicPr>
        <p:blipFill rotWithShape="1">
          <a:blip r:embed="rId3"/>
          <a:srcRect l="1578" t="30366" r="60970" b="46943"/>
          <a:stretch/>
        </p:blipFill>
        <p:spPr>
          <a:xfrm>
            <a:off x="4792338" y="2071172"/>
            <a:ext cx="5993176" cy="2269475"/>
          </a:xfrm>
          <a:prstGeom prst="rect">
            <a:avLst/>
          </a:prstGeom>
          <a:ln>
            <a:solidFill>
              <a:schemeClr val="tx1"/>
            </a:solidFill>
          </a:ln>
        </p:spPr>
      </p:pic>
      <p:sp>
        <p:nvSpPr>
          <p:cNvPr id="8" name="Title 1"/>
          <p:cNvSpPr>
            <a:spLocks noGrp="1"/>
          </p:cNvSpPr>
          <p:nvPr>
            <p:ph type="title"/>
          </p:nvPr>
        </p:nvSpPr>
        <p:spPr>
          <a:xfrm>
            <a:off x="634057" y="250521"/>
            <a:ext cx="10714099" cy="914400"/>
          </a:xfrm>
        </p:spPr>
        <p:txBody>
          <a:bodyPr/>
          <a:lstStyle/>
          <a:p>
            <a:r>
              <a:rPr lang="en-US" dirty="0"/>
              <a:t>Step 3 Template B: </a:t>
            </a:r>
            <a:br>
              <a:rPr lang="en-US" dirty="0"/>
            </a:br>
            <a:r>
              <a:rPr lang="en-US" dirty="0"/>
              <a:t>Key Items to Use as Potential Project Measures</a:t>
            </a:r>
          </a:p>
        </p:txBody>
      </p:sp>
    </p:spTree>
    <p:extLst>
      <p:ext uri="{BB962C8B-B14F-4D97-AF65-F5344CB8AC3E}">
        <p14:creationId xmlns:p14="http://schemas.microsoft.com/office/powerpoint/2010/main" val="23776772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Screenshot of the completed Sample Step 3 Template A — Assessing Key Project Activities, Outputs, and Outcomes." title="Sample Step 3 Template A — Assessing Key Project Activities, Outputs, and Outcomes"/>
          <p:cNvPicPr>
            <a:picLocks noGrp="1" noChangeAspect="1"/>
          </p:cNvPicPr>
          <p:nvPr>
            <p:ph sz="half" idx="1"/>
          </p:nvPr>
        </p:nvPicPr>
        <p:blipFill>
          <a:blip r:embed="rId3"/>
          <a:stretch>
            <a:fillRect/>
          </a:stretch>
        </p:blipFill>
        <p:spPr>
          <a:xfrm>
            <a:off x="271272" y="2059252"/>
            <a:ext cx="6081924" cy="3675888"/>
          </a:xfrm>
          <a:prstGeom prst="rect">
            <a:avLst/>
          </a:prstGeom>
        </p:spPr>
      </p:pic>
      <p:pic>
        <p:nvPicPr>
          <p:cNvPr id="12" name="Content Placeholder 11" descr="Screenshot of the Sample Step 3 Template B  —  Identifying Key Items to Use as Potential Project Measures." title="Sample Step 3 Template B  —  Identifying Key Items to Use as Potential Project Measures">
            <a:extLst>
              <a:ext uri="{FF2B5EF4-FFF2-40B4-BE49-F238E27FC236}">
                <a16:creationId xmlns:a16="http://schemas.microsoft.com/office/drawing/2014/main" id="{2D9A1A02-946B-384A-8ED5-F586D86E8CA4}"/>
              </a:ext>
            </a:extLst>
          </p:cNvPr>
          <p:cNvPicPr>
            <a:picLocks noGrp="1" noChangeAspect="1"/>
          </p:cNvPicPr>
          <p:nvPr>
            <p:ph sz="half" idx="2"/>
          </p:nvPr>
        </p:nvPicPr>
        <p:blipFill rotWithShape="1">
          <a:blip r:embed="rId4"/>
          <a:stretch/>
        </p:blipFill>
        <p:spPr>
          <a:xfrm>
            <a:off x="6490424" y="2415868"/>
            <a:ext cx="5310132" cy="2962656"/>
          </a:xfrm>
          <a:solidFill>
            <a:srgbClr val="FFFFFF"/>
          </a:solidFill>
          <a:ln w="6350">
            <a:solidFill>
              <a:srgbClr val="36787B"/>
            </a:solidFill>
          </a:ln>
        </p:spPr>
      </p:pic>
      <p:sp>
        <p:nvSpPr>
          <p:cNvPr id="3" name="Slide Number Placeholder 2">
            <a:extLst>
              <a:ext uri="{FF2B5EF4-FFF2-40B4-BE49-F238E27FC236}">
                <a16:creationId xmlns:a16="http://schemas.microsoft.com/office/drawing/2014/main" id="{8F3DDB48-9ADE-E946-B5FE-60AEFE862DAD}"/>
              </a:ext>
            </a:extLst>
          </p:cNvPr>
          <p:cNvSpPr>
            <a:spLocks noGrp="1"/>
          </p:cNvSpPr>
          <p:nvPr>
            <p:ph type="sldNum" sz="quarter" idx="12"/>
          </p:nvPr>
        </p:nvSpPr>
        <p:spPr/>
        <p:txBody>
          <a:bodyPr/>
          <a:lstStyle/>
          <a:p>
            <a:fld id="{BF6A9BE3-E0B7-EB45-ABDE-0E94E44725A1}" type="slidenum">
              <a:rPr lang="en-US" smtClean="0"/>
              <a:pPr/>
              <a:t>21</a:t>
            </a:fld>
            <a:endParaRPr lang="en-US"/>
          </a:p>
        </p:txBody>
      </p:sp>
      <p:sp>
        <p:nvSpPr>
          <p:cNvPr id="2" name="Title 1"/>
          <p:cNvSpPr>
            <a:spLocks noGrp="1"/>
          </p:cNvSpPr>
          <p:nvPr>
            <p:ph type="title"/>
          </p:nvPr>
        </p:nvSpPr>
        <p:spPr/>
        <p:txBody>
          <a:bodyPr/>
          <a:lstStyle/>
          <a:p>
            <a:r>
              <a:rPr lang="en-US" dirty="0"/>
              <a:t>Step 3 Template B: </a:t>
            </a:r>
            <a:br>
              <a:rPr lang="en-US" dirty="0"/>
            </a:br>
            <a:r>
              <a:rPr lang="en-US" dirty="0"/>
              <a:t>Key Items to Use as Potential Project Measures</a:t>
            </a:r>
          </a:p>
        </p:txBody>
      </p:sp>
    </p:spTree>
    <p:extLst>
      <p:ext uri="{BB962C8B-B14F-4D97-AF65-F5344CB8AC3E}">
        <p14:creationId xmlns:p14="http://schemas.microsoft.com/office/powerpoint/2010/main" val="2339712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DFBEBD-9A6D-45EC-9C74-B2D6D29D3DE7}"/>
              </a:ext>
            </a:extLst>
          </p:cNvPr>
          <p:cNvSpPr>
            <a:spLocks noGrp="1"/>
          </p:cNvSpPr>
          <p:nvPr>
            <p:ph idx="1"/>
          </p:nvPr>
        </p:nvSpPr>
        <p:spPr/>
        <p:txBody>
          <a:bodyPr/>
          <a:lstStyle/>
          <a:p>
            <a:r>
              <a:rPr lang="en-US" dirty="0"/>
              <a:t>What should you do to prioritize your list of items?</a:t>
            </a:r>
          </a:p>
          <a:p>
            <a:endParaRPr lang="en-US" dirty="0"/>
          </a:p>
          <a:p>
            <a:pPr marL="914400" lvl="1" indent="-457200">
              <a:buFont typeface="+mj-lt"/>
              <a:buAutoNum type="alphaUcPeriod"/>
            </a:pPr>
            <a:r>
              <a:rPr lang="en-US" dirty="0"/>
              <a:t>Assess all the items identified in Step 2.</a:t>
            </a:r>
          </a:p>
          <a:p>
            <a:pPr marL="914400" lvl="1" indent="-457200">
              <a:buFont typeface="+mj-lt"/>
              <a:buAutoNum type="alphaUcPeriod"/>
            </a:pPr>
            <a:r>
              <a:rPr lang="en-US" dirty="0" smtClean="0"/>
              <a:t>Identify score </a:t>
            </a:r>
            <a:r>
              <a:rPr lang="en-US" dirty="0"/>
              <a:t>threshold for </a:t>
            </a:r>
            <a:r>
              <a:rPr lang="en-US" dirty="0" smtClean="0"/>
              <a:t>items to </a:t>
            </a:r>
            <a:r>
              <a:rPr lang="en-US" dirty="0"/>
              <a:t>advance to Step 4.</a:t>
            </a:r>
          </a:p>
          <a:p>
            <a:pPr marL="914400" lvl="1" indent="-457200">
              <a:buFont typeface="+mj-lt"/>
              <a:buAutoNum type="alphaUcPeriod"/>
            </a:pPr>
            <a:r>
              <a:rPr lang="en-US" dirty="0"/>
              <a:t>A and B.</a:t>
            </a:r>
          </a:p>
          <a:p>
            <a:pPr marL="914400" lvl="1" indent="-457200">
              <a:buFont typeface="+mj-lt"/>
              <a:buAutoNum type="alphaUcPeriod"/>
            </a:pPr>
            <a:r>
              <a:rPr lang="en-US" dirty="0"/>
              <a:t>None of the above.</a:t>
            </a:r>
          </a:p>
          <a:p>
            <a:pPr marL="914400" lvl="1" indent="-457200">
              <a:buFont typeface="+mj-lt"/>
              <a:buAutoNum type="alphaUcPeriod"/>
            </a:pPr>
            <a:endParaRPr lang="en-US" dirty="0"/>
          </a:p>
          <a:p>
            <a:pPr marL="914400" lvl="1" indent="-457200">
              <a:buFont typeface="+mj-lt"/>
              <a:buAutoNum type="alphaUcPeriod"/>
            </a:pPr>
            <a:endParaRPr lang="en-US" dirty="0"/>
          </a:p>
        </p:txBody>
      </p:sp>
      <p:sp>
        <p:nvSpPr>
          <p:cNvPr id="3" name="Slide Number Placeholder 2">
            <a:extLst>
              <a:ext uri="{FF2B5EF4-FFF2-40B4-BE49-F238E27FC236}">
                <a16:creationId xmlns:a16="http://schemas.microsoft.com/office/drawing/2014/main" id="{C743EF20-3FB3-4BF4-AAA4-97ADAD88587B}"/>
              </a:ext>
            </a:extLst>
          </p:cNvPr>
          <p:cNvSpPr>
            <a:spLocks noGrp="1"/>
          </p:cNvSpPr>
          <p:nvPr>
            <p:ph type="sldNum" sz="quarter" idx="12"/>
          </p:nvPr>
        </p:nvSpPr>
        <p:spPr/>
        <p:txBody>
          <a:bodyPr/>
          <a:lstStyle/>
          <a:p>
            <a:fld id="{BF6A9BE3-E0B7-EB45-ABDE-0E94E44725A1}" type="slidenum">
              <a:rPr lang="en-US" smtClean="0"/>
              <a:pPr/>
              <a:t>22</a:t>
            </a:fld>
            <a:endParaRPr lang="en-US"/>
          </a:p>
        </p:txBody>
      </p:sp>
      <p:sp>
        <p:nvSpPr>
          <p:cNvPr id="4" name="Title 3">
            <a:extLst>
              <a:ext uri="{FF2B5EF4-FFF2-40B4-BE49-F238E27FC236}">
                <a16:creationId xmlns:a16="http://schemas.microsoft.com/office/drawing/2014/main" id="{D4D0C323-6680-48B0-8FEE-3AC7124CB351}"/>
              </a:ext>
            </a:extLst>
          </p:cNvPr>
          <p:cNvSpPr>
            <a:spLocks noGrp="1"/>
          </p:cNvSpPr>
          <p:nvPr>
            <p:ph type="title"/>
          </p:nvPr>
        </p:nvSpPr>
        <p:spPr/>
        <p:txBody>
          <a:bodyPr/>
          <a:lstStyle/>
          <a:p>
            <a:r>
              <a:rPr lang="en-US" dirty="0"/>
              <a:t>Learning Check</a:t>
            </a:r>
          </a:p>
        </p:txBody>
      </p:sp>
      <p:sp>
        <p:nvSpPr>
          <p:cNvPr id="5" name="Rectangle 4"/>
          <p:cNvSpPr/>
          <p:nvPr/>
        </p:nvSpPr>
        <p:spPr>
          <a:xfrm>
            <a:off x="634057" y="1825625"/>
            <a:ext cx="10459929" cy="32972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1883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Select the final set of items for project performance reporting.</a:t>
            </a:r>
          </a:p>
          <a:p>
            <a:r>
              <a:rPr lang="en-US" dirty="0"/>
              <a:t>Consider:</a:t>
            </a:r>
          </a:p>
          <a:p>
            <a:pPr lvl="1"/>
            <a:r>
              <a:rPr lang="en-US" dirty="0"/>
              <a:t>The number of key items identified in Step 3 Template B.</a:t>
            </a:r>
          </a:p>
          <a:p>
            <a:pPr lvl="1"/>
            <a:r>
              <a:rPr lang="en-US" dirty="0"/>
              <a:t>Key project milestones or accomplishments that indicate progress toward achieving outcomes.</a:t>
            </a:r>
          </a:p>
          <a:p>
            <a:pPr lvl="1"/>
            <a:r>
              <a:rPr lang="en-US" dirty="0"/>
              <a:t>Costs and feasibility of measuring the items.</a:t>
            </a:r>
          </a:p>
          <a:p>
            <a:r>
              <a:rPr lang="en-US" dirty="0"/>
              <a:t>Avoid “over-measurement.”</a:t>
            </a:r>
          </a:p>
          <a:p>
            <a:r>
              <a:rPr lang="en-US" dirty="0"/>
              <a:t>The project team should work together to reach agreement on the final list of items.</a:t>
            </a:r>
          </a:p>
        </p:txBody>
      </p:sp>
      <p:sp>
        <p:nvSpPr>
          <p:cNvPr id="4" name="Slide Number Placeholder 3">
            <a:extLst>
              <a:ext uri="{FF2B5EF4-FFF2-40B4-BE49-F238E27FC236}">
                <a16:creationId xmlns:a16="http://schemas.microsoft.com/office/drawing/2014/main" id="{7F92E47B-BB94-A14B-9160-0ED0578EE343}"/>
              </a:ext>
            </a:extLst>
          </p:cNvPr>
          <p:cNvSpPr>
            <a:spLocks noGrp="1"/>
          </p:cNvSpPr>
          <p:nvPr>
            <p:ph type="sldNum" sz="quarter" idx="12"/>
          </p:nvPr>
        </p:nvSpPr>
        <p:spPr/>
        <p:txBody>
          <a:bodyPr/>
          <a:lstStyle/>
          <a:p>
            <a:fld id="{BF6A9BE3-E0B7-EB45-ABDE-0E94E44725A1}" type="slidenum">
              <a:rPr lang="en-US" smtClean="0"/>
              <a:pPr/>
              <a:t>23</a:t>
            </a:fld>
            <a:endParaRPr lang="en-US"/>
          </a:p>
        </p:txBody>
      </p:sp>
      <p:sp>
        <p:nvSpPr>
          <p:cNvPr id="2" name="Title 1"/>
          <p:cNvSpPr>
            <a:spLocks noGrp="1"/>
          </p:cNvSpPr>
          <p:nvPr>
            <p:ph type="title"/>
          </p:nvPr>
        </p:nvSpPr>
        <p:spPr/>
        <p:txBody>
          <a:bodyPr/>
          <a:lstStyle/>
          <a:p>
            <a:r>
              <a:rPr lang="en-US" dirty="0"/>
              <a:t>Step 4: Select Logic Model Items</a:t>
            </a:r>
          </a:p>
        </p:txBody>
      </p:sp>
    </p:spTree>
    <p:extLst>
      <p:ext uri="{BB962C8B-B14F-4D97-AF65-F5344CB8AC3E}">
        <p14:creationId xmlns:p14="http://schemas.microsoft.com/office/powerpoint/2010/main" val="3729455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lstStyle/>
          <a:p>
            <a:fld id="{BF6A9BE3-E0B7-EB45-ABDE-0E94E44725A1}" type="slidenum">
              <a:rPr lang="en-US" smtClean="0"/>
              <a:pPr/>
              <a:t>24</a:t>
            </a:fld>
            <a:endParaRPr lang="en-US"/>
          </a:p>
        </p:txBody>
      </p:sp>
      <p:pic>
        <p:nvPicPr>
          <p:cNvPr id="5" name="Picture 4"/>
          <p:cNvPicPr>
            <a:picLocks noChangeAspect="1"/>
          </p:cNvPicPr>
          <p:nvPr/>
        </p:nvPicPr>
        <p:blipFill rotWithShape="1">
          <a:blip r:embed="rId3"/>
          <a:srcRect l="1578" t="30255" r="60970" b="46943"/>
          <a:stretch/>
        </p:blipFill>
        <p:spPr>
          <a:xfrm>
            <a:off x="2401678" y="2445745"/>
            <a:ext cx="5993176" cy="2280491"/>
          </a:xfrm>
          <a:prstGeom prst="rect">
            <a:avLst/>
          </a:prstGeom>
          <a:ln>
            <a:solidFill>
              <a:schemeClr val="tx1"/>
            </a:solidFill>
          </a:ln>
        </p:spPr>
      </p:pic>
      <p:sp>
        <p:nvSpPr>
          <p:cNvPr id="7" name="Title 1"/>
          <p:cNvSpPr>
            <a:spLocks noGrp="1"/>
          </p:cNvSpPr>
          <p:nvPr>
            <p:ph type="title"/>
          </p:nvPr>
        </p:nvSpPr>
        <p:spPr>
          <a:xfrm>
            <a:off x="634057" y="184419"/>
            <a:ext cx="10714099" cy="914400"/>
          </a:xfrm>
        </p:spPr>
        <p:txBody>
          <a:bodyPr/>
          <a:lstStyle/>
          <a:p>
            <a:r>
              <a:rPr lang="en-US" dirty="0"/>
              <a:t>Step 4 Template: </a:t>
            </a:r>
            <a:br>
              <a:rPr lang="en-US" dirty="0"/>
            </a:br>
            <a:r>
              <a:rPr lang="en-US" dirty="0"/>
              <a:t>Final List of Items for Use as Project Performance Measures</a:t>
            </a:r>
          </a:p>
        </p:txBody>
      </p:sp>
    </p:spTree>
    <p:extLst>
      <p:ext uri="{BB962C8B-B14F-4D97-AF65-F5344CB8AC3E}">
        <p14:creationId xmlns:p14="http://schemas.microsoft.com/office/powerpoint/2010/main" val="61648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DFBEBD-9A6D-45EC-9C74-B2D6D29D3DE7}"/>
              </a:ext>
            </a:extLst>
          </p:cNvPr>
          <p:cNvSpPr>
            <a:spLocks noGrp="1"/>
          </p:cNvSpPr>
          <p:nvPr>
            <p:ph idx="1"/>
          </p:nvPr>
        </p:nvSpPr>
        <p:spPr/>
        <p:txBody>
          <a:bodyPr>
            <a:normAutofit/>
          </a:bodyPr>
          <a:lstStyle/>
          <a:p>
            <a:r>
              <a:rPr lang="en-US" dirty="0"/>
              <a:t>What do you think is the most important consideration for creating the final list of project performance measures?</a:t>
            </a:r>
          </a:p>
          <a:p>
            <a:endParaRPr lang="en-US" dirty="0"/>
          </a:p>
          <a:p>
            <a:pPr marL="914400" lvl="1" indent="-457200">
              <a:buFont typeface="+mj-lt"/>
              <a:buAutoNum type="alphaUcPeriod"/>
            </a:pPr>
            <a:r>
              <a:rPr lang="en-US" dirty="0" smtClean="0"/>
              <a:t>Project triumphs to signify steps </a:t>
            </a:r>
            <a:r>
              <a:rPr lang="en-US" dirty="0"/>
              <a:t>toward achieving outcomes.</a:t>
            </a:r>
          </a:p>
          <a:p>
            <a:pPr marL="914400" lvl="1" indent="-457200">
              <a:buFont typeface="+mj-lt"/>
              <a:buAutoNum type="alphaUcPeriod"/>
            </a:pPr>
            <a:r>
              <a:rPr lang="en-US" dirty="0"/>
              <a:t>Costs and feasibility of measuring the items.</a:t>
            </a:r>
          </a:p>
          <a:p>
            <a:pPr marL="914400" lvl="1" indent="-457200">
              <a:buFont typeface="+mj-lt"/>
              <a:buAutoNum type="alphaUcPeriod"/>
            </a:pPr>
            <a:r>
              <a:rPr lang="en-US" dirty="0"/>
              <a:t>Other (please share your thoughts).</a:t>
            </a:r>
          </a:p>
          <a:p>
            <a:pPr marL="457200" lvl="1" indent="0">
              <a:buNone/>
            </a:pPr>
            <a:endParaRPr lang="en-US" dirty="0"/>
          </a:p>
          <a:p>
            <a:pPr marL="914400" lvl="1" indent="-457200">
              <a:buFont typeface="+mj-lt"/>
              <a:buAutoNum type="alphaUcPeriod"/>
            </a:pPr>
            <a:endParaRPr lang="en-US" dirty="0"/>
          </a:p>
        </p:txBody>
      </p:sp>
      <p:sp>
        <p:nvSpPr>
          <p:cNvPr id="3" name="Slide Number Placeholder 2">
            <a:extLst>
              <a:ext uri="{FF2B5EF4-FFF2-40B4-BE49-F238E27FC236}">
                <a16:creationId xmlns:a16="http://schemas.microsoft.com/office/drawing/2014/main" id="{C743EF20-3FB3-4BF4-AAA4-97ADAD88587B}"/>
              </a:ext>
            </a:extLst>
          </p:cNvPr>
          <p:cNvSpPr>
            <a:spLocks noGrp="1"/>
          </p:cNvSpPr>
          <p:nvPr>
            <p:ph type="sldNum" sz="quarter" idx="12"/>
          </p:nvPr>
        </p:nvSpPr>
        <p:spPr/>
        <p:txBody>
          <a:bodyPr/>
          <a:lstStyle/>
          <a:p>
            <a:fld id="{BF6A9BE3-E0B7-EB45-ABDE-0E94E44725A1}" type="slidenum">
              <a:rPr lang="en-US" smtClean="0"/>
              <a:pPr/>
              <a:t>25</a:t>
            </a:fld>
            <a:endParaRPr lang="en-US"/>
          </a:p>
        </p:txBody>
      </p:sp>
      <p:sp>
        <p:nvSpPr>
          <p:cNvPr id="4" name="Title 3">
            <a:extLst>
              <a:ext uri="{FF2B5EF4-FFF2-40B4-BE49-F238E27FC236}">
                <a16:creationId xmlns:a16="http://schemas.microsoft.com/office/drawing/2014/main" id="{D4D0C323-6680-48B0-8FEE-3AC7124CB351}"/>
              </a:ext>
            </a:extLst>
          </p:cNvPr>
          <p:cNvSpPr>
            <a:spLocks noGrp="1"/>
          </p:cNvSpPr>
          <p:nvPr>
            <p:ph type="title"/>
          </p:nvPr>
        </p:nvSpPr>
        <p:spPr/>
        <p:txBody>
          <a:bodyPr/>
          <a:lstStyle/>
          <a:p>
            <a:r>
              <a:rPr lang="en-US" dirty="0"/>
              <a:t>Learning Check</a:t>
            </a:r>
          </a:p>
        </p:txBody>
      </p:sp>
      <p:sp>
        <p:nvSpPr>
          <p:cNvPr id="5" name="Rectangle 4"/>
          <p:cNvSpPr/>
          <p:nvPr/>
        </p:nvSpPr>
        <p:spPr>
          <a:xfrm>
            <a:off x="634057" y="1825625"/>
            <a:ext cx="10859005" cy="32508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93626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9626" y="1825624"/>
            <a:ext cx="11152682" cy="4778375"/>
          </a:xfrm>
        </p:spPr>
        <p:txBody>
          <a:bodyPr>
            <a:normAutofit/>
          </a:bodyPr>
          <a:lstStyle/>
          <a:p>
            <a:pPr>
              <a:spcAft>
                <a:spcPts val="1200"/>
              </a:spcAft>
            </a:pPr>
            <a:r>
              <a:rPr lang="en-US" dirty="0"/>
              <a:t>Create measures that specify:</a:t>
            </a:r>
          </a:p>
          <a:p>
            <a:pPr lvl="1"/>
            <a:r>
              <a:rPr lang="en-US" dirty="0"/>
              <a:t>“What” is being measured.</a:t>
            </a:r>
          </a:p>
          <a:p>
            <a:pPr lvl="1"/>
            <a:r>
              <a:rPr lang="en-US" dirty="0"/>
              <a:t>“Who (or what)” will achieve the change.</a:t>
            </a:r>
          </a:p>
          <a:p>
            <a:pPr lvl="1"/>
            <a:r>
              <a:rPr lang="en-US" dirty="0"/>
              <a:t>“How much” change is expected.</a:t>
            </a:r>
          </a:p>
          <a:p>
            <a:pPr lvl="1">
              <a:spcAft>
                <a:spcPts val="1800"/>
              </a:spcAft>
            </a:pPr>
            <a:r>
              <a:rPr lang="en-US" dirty="0"/>
              <a:t>“When” the change will take place.</a:t>
            </a:r>
          </a:p>
          <a:p>
            <a:pPr>
              <a:spcAft>
                <a:spcPts val="1200"/>
              </a:spcAft>
            </a:pPr>
            <a:r>
              <a:rPr lang="en-US" dirty="0"/>
              <a:t>Finalize the language for project performance measures.</a:t>
            </a:r>
          </a:p>
          <a:p>
            <a:pPr>
              <a:spcAft>
                <a:spcPts val="1200"/>
              </a:spcAft>
            </a:pPr>
            <a:r>
              <a:rPr lang="en-US" dirty="0"/>
              <a:t>Outline important details about expected changes.</a:t>
            </a:r>
          </a:p>
          <a:p>
            <a:pPr>
              <a:spcAft>
                <a:spcPts val="1200"/>
              </a:spcAft>
            </a:pPr>
            <a:r>
              <a:rPr lang="en-US" dirty="0"/>
              <a:t>Use action-oriented terms (e.g., increase, decrease).</a:t>
            </a:r>
          </a:p>
        </p:txBody>
      </p:sp>
      <p:sp>
        <p:nvSpPr>
          <p:cNvPr id="4" name="Slide Number Placeholder 3">
            <a:extLst>
              <a:ext uri="{FF2B5EF4-FFF2-40B4-BE49-F238E27FC236}">
                <a16:creationId xmlns:a16="http://schemas.microsoft.com/office/drawing/2014/main" id="{B897D220-7A69-094C-B5E2-22751F58BCE3}"/>
              </a:ext>
            </a:extLst>
          </p:cNvPr>
          <p:cNvSpPr>
            <a:spLocks noGrp="1"/>
          </p:cNvSpPr>
          <p:nvPr>
            <p:ph type="sldNum" sz="quarter" idx="12"/>
          </p:nvPr>
        </p:nvSpPr>
        <p:spPr/>
        <p:txBody>
          <a:bodyPr/>
          <a:lstStyle/>
          <a:p>
            <a:fld id="{BF6A9BE3-E0B7-EB45-ABDE-0E94E44725A1}" type="slidenum">
              <a:rPr lang="en-US" smtClean="0"/>
              <a:pPr/>
              <a:t>26</a:t>
            </a:fld>
            <a:endParaRPr lang="en-US"/>
          </a:p>
        </p:txBody>
      </p:sp>
      <p:sp>
        <p:nvSpPr>
          <p:cNvPr id="2" name="Title 1"/>
          <p:cNvSpPr>
            <a:spLocks noGrp="1"/>
          </p:cNvSpPr>
          <p:nvPr>
            <p:ph type="title"/>
          </p:nvPr>
        </p:nvSpPr>
        <p:spPr/>
        <p:txBody>
          <a:bodyPr/>
          <a:lstStyle/>
          <a:p>
            <a:r>
              <a:rPr lang="en-US" dirty="0"/>
              <a:t>Step 5: Finalize Performance Measure Language</a:t>
            </a:r>
          </a:p>
        </p:txBody>
      </p:sp>
    </p:spTree>
    <p:extLst>
      <p:ext uri="{BB962C8B-B14F-4D97-AF65-F5344CB8AC3E}">
        <p14:creationId xmlns:p14="http://schemas.microsoft.com/office/powerpoint/2010/main" val="6058867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This table provides a sample Step 5 Template, which demonstrates how to draft the final performance measure language for the ARISE Center example." title="Sample Step 5 Template  —  Drafting Final Performance Measure Language"/>
          <p:cNvGraphicFramePr>
            <a:graphicFrameLocks noGrp="1"/>
          </p:cNvGraphicFramePr>
          <p:nvPr>
            <p:ph sz="half" idx="1"/>
            <p:extLst>
              <p:ext uri="{D42A27DB-BD31-4B8C-83A1-F6EECF244321}">
                <p14:modId xmlns:p14="http://schemas.microsoft.com/office/powerpoint/2010/main" val="3856426550"/>
              </p:ext>
            </p:extLst>
          </p:nvPr>
        </p:nvGraphicFramePr>
        <p:xfrm>
          <a:off x="341062" y="1765933"/>
          <a:ext cx="11391901" cy="2865120"/>
        </p:xfrm>
        <a:graphic>
          <a:graphicData uri="http://schemas.openxmlformats.org/drawingml/2006/table">
            <a:tbl>
              <a:tblPr firstRow="1" bandRow="1">
                <a:tableStyleId>{93296810-A885-4BE3-A3E7-6D5BEEA58F35}</a:tableStyleId>
              </a:tblPr>
              <a:tblGrid>
                <a:gridCol w="1054272">
                  <a:extLst>
                    <a:ext uri="{9D8B030D-6E8A-4147-A177-3AD203B41FA5}">
                      <a16:colId xmlns:a16="http://schemas.microsoft.com/office/drawing/2014/main" val="3141223271"/>
                    </a:ext>
                  </a:extLst>
                </a:gridCol>
                <a:gridCol w="2242614">
                  <a:extLst>
                    <a:ext uri="{9D8B030D-6E8A-4147-A177-3AD203B41FA5}">
                      <a16:colId xmlns:a16="http://schemas.microsoft.com/office/drawing/2014/main" val="2835951818"/>
                    </a:ext>
                  </a:extLst>
                </a:gridCol>
                <a:gridCol w="1619003">
                  <a:extLst>
                    <a:ext uri="{9D8B030D-6E8A-4147-A177-3AD203B41FA5}">
                      <a16:colId xmlns:a16="http://schemas.microsoft.com/office/drawing/2014/main" val="3148580902"/>
                    </a:ext>
                  </a:extLst>
                </a:gridCol>
                <a:gridCol w="1619003">
                  <a:extLst>
                    <a:ext uri="{9D8B030D-6E8A-4147-A177-3AD203B41FA5}">
                      <a16:colId xmlns:a16="http://schemas.microsoft.com/office/drawing/2014/main" val="3372684708"/>
                    </a:ext>
                  </a:extLst>
                </a:gridCol>
                <a:gridCol w="1619003">
                  <a:extLst>
                    <a:ext uri="{9D8B030D-6E8A-4147-A177-3AD203B41FA5}">
                      <a16:colId xmlns:a16="http://schemas.microsoft.com/office/drawing/2014/main" val="3176352781"/>
                    </a:ext>
                  </a:extLst>
                </a:gridCol>
                <a:gridCol w="1619003">
                  <a:extLst>
                    <a:ext uri="{9D8B030D-6E8A-4147-A177-3AD203B41FA5}">
                      <a16:colId xmlns:a16="http://schemas.microsoft.com/office/drawing/2014/main" val="892812102"/>
                    </a:ext>
                  </a:extLst>
                </a:gridCol>
                <a:gridCol w="1619003">
                  <a:extLst>
                    <a:ext uri="{9D8B030D-6E8A-4147-A177-3AD203B41FA5}">
                      <a16:colId xmlns:a16="http://schemas.microsoft.com/office/drawing/2014/main" val="93270095"/>
                    </a:ext>
                  </a:extLst>
                </a:gridCol>
              </a:tblGrid>
              <a:tr h="370840">
                <a:tc>
                  <a:txBody>
                    <a:bodyPr/>
                    <a:lstStyle/>
                    <a:p>
                      <a:r>
                        <a:rPr lang="en-US" sz="1600" dirty="0"/>
                        <a:t>Type</a:t>
                      </a:r>
                    </a:p>
                  </a:txBody>
                  <a:tcPr anchor="b">
                    <a:lnR w="12700" cap="flat" cmpd="sng" algn="ctr">
                      <a:solidFill>
                        <a:srgbClr val="FFFFFF"/>
                      </a:solidFill>
                      <a:prstDash val="solid"/>
                      <a:round/>
                      <a:headEnd type="none" w="med" len="med"/>
                      <a:tailEnd type="none" w="med" len="med"/>
                    </a:lnR>
                    <a:solidFill>
                      <a:schemeClr val="accent3"/>
                    </a:solidFill>
                  </a:tcPr>
                </a:tc>
                <a:tc>
                  <a:txBody>
                    <a:bodyPr/>
                    <a:lstStyle/>
                    <a:p>
                      <a:r>
                        <a:rPr lang="en-US" sz="1600" dirty="0"/>
                        <a:t>Initial Item Text</a:t>
                      </a:r>
                    </a:p>
                  </a:txBody>
                  <a:tcPr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solidFill>
                      <a:schemeClr val="accent3"/>
                    </a:solidFill>
                  </a:tcPr>
                </a:tc>
                <a:tc>
                  <a:txBody>
                    <a:bodyPr/>
                    <a:lstStyle/>
                    <a:p>
                      <a:r>
                        <a:rPr lang="en-US" sz="1600" dirty="0"/>
                        <a:t>*What?</a:t>
                      </a:r>
                    </a:p>
                  </a:txBody>
                  <a:tcPr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solidFill>
                      <a:schemeClr val="accent3"/>
                    </a:solidFill>
                  </a:tcPr>
                </a:tc>
                <a:tc>
                  <a:txBody>
                    <a:bodyPr/>
                    <a:lstStyle/>
                    <a:p>
                      <a:r>
                        <a:rPr lang="en-US" sz="1600" dirty="0"/>
                        <a:t>*Who?</a:t>
                      </a:r>
                    </a:p>
                  </a:txBody>
                  <a:tcPr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solidFill>
                      <a:schemeClr val="accent3"/>
                    </a:solidFill>
                  </a:tcPr>
                </a:tc>
                <a:tc>
                  <a:txBody>
                    <a:bodyPr/>
                    <a:lstStyle/>
                    <a:p>
                      <a:r>
                        <a:rPr lang="en-US" sz="1600" dirty="0"/>
                        <a:t>*How Much?</a:t>
                      </a:r>
                    </a:p>
                  </a:txBody>
                  <a:tcPr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solidFill>
                      <a:schemeClr val="accent3"/>
                    </a:solidFill>
                  </a:tcPr>
                </a:tc>
                <a:tc>
                  <a:txBody>
                    <a:bodyPr/>
                    <a:lstStyle/>
                    <a:p>
                      <a:r>
                        <a:rPr lang="en-US" sz="1600" dirty="0"/>
                        <a:t>*When?</a:t>
                      </a:r>
                    </a:p>
                  </a:txBody>
                  <a:tcPr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solidFill>
                      <a:schemeClr val="accent3"/>
                    </a:solidFill>
                  </a:tcPr>
                </a:tc>
                <a:tc>
                  <a:txBody>
                    <a:bodyPr/>
                    <a:lstStyle/>
                    <a:p>
                      <a:r>
                        <a:rPr lang="en-US" sz="1600" dirty="0"/>
                        <a:t>Final Project Measure Text</a:t>
                      </a:r>
                    </a:p>
                  </a:txBody>
                  <a:tcPr anchor="b">
                    <a:lnL w="12700" cap="flat" cmpd="sng" algn="ctr">
                      <a:solidFill>
                        <a:srgbClr val="FFFFFF"/>
                      </a:solidFill>
                      <a:prstDash val="solid"/>
                      <a:round/>
                      <a:headEnd type="none" w="med" len="med"/>
                      <a:tailEnd type="none" w="med" len="med"/>
                    </a:lnL>
                    <a:solidFill>
                      <a:schemeClr val="accent3"/>
                    </a:solidFill>
                  </a:tcPr>
                </a:tc>
                <a:extLst>
                  <a:ext uri="{0D108BD9-81ED-4DB2-BD59-A6C34878D82A}">
                    <a16:rowId xmlns:a16="http://schemas.microsoft.com/office/drawing/2014/main" val="2320673301"/>
                  </a:ext>
                </a:extLst>
              </a:tr>
              <a:tr h="370840">
                <a:tc>
                  <a:txBody>
                    <a:bodyPr/>
                    <a:lstStyle/>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txBody>
                  <a:tcPr>
                    <a:lnR w="12700" cap="flat" cmpd="sng" algn="ctr">
                      <a:solidFill>
                        <a:srgbClr val="FFFFFF"/>
                      </a:solidFill>
                      <a:prstDash val="solid"/>
                      <a:round/>
                      <a:headEnd type="none" w="med" len="med"/>
                      <a:tailEnd type="none" w="med" len="med"/>
                    </a:lnR>
                    <a:lnB w="28575" cap="flat" cmpd="sng" algn="ctr">
                      <a:solidFill>
                        <a:schemeClr val="accent3"/>
                      </a:solidFill>
                      <a:prstDash val="solid"/>
                      <a:round/>
                      <a:headEnd type="none" w="med" len="med"/>
                      <a:tailEnd type="none" w="med" len="med"/>
                    </a:lnB>
                    <a:solidFill>
                      <a:schemeClr val="accent6">
                        <a:lumMod val="20000"/>
                        <a:lumOff val="80000"/>
                      </a:schemeClr>
                    </a:solidFill>
                  </a:tcPr>
                </a:tc>
                <a:tc>
                  <a:txBody>
                    <a:bodyPr/>
                    <a:lstStyle/>
                    <a:p>
                      <a:endParaRPr lang="en-US" sz="16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28575" cap="flat" cmpd="sng" algn="ctr">
                      <a:solidFill>
                        <a:schemeClr val="accent3"/>
                      </a:solidFill>
                      <a:prstDash val="solid"/>
                      <a:round/>
                      <a:headEnd type="none" w="med" len="med"/>
                      <a:tailEnd type="none" w="med" len="med"/>
                    </a:lnB>
                    <a:solidFill>
                      <a:schemeClr val="accent6">
                        <a:lumMod val="20000"/>
                        <a:lumOff val="80000"/>
                      </a:schemeClr>
                    </a:solidFill>
                  </a:tcPr>
                </a:tc>
                <a:tc>
                  <a:txBody>
                    <a:bodyPr/>
                    <a:lstStyle/>
                    <a:p>
                      <a:endParaRPr lang="en-US" sz="1600" b="1"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28575" cap="flat" cmpd="sng" algn="ctr">
                      <a:solidFill>
                        <a:schemeClr val="accent3"/>
                      </a:solidFill>
                      <a:prstDash val="solid"/>
                      <a:round/>
                      <a:headEnd type="none" w="med" len="med"/>
                      <a:tailEnd type="none" w="med" len="med"/>
                    </a:lnB>
                    <a:solidFill>
                      <a:schemeClr val="accent6">
                        <a:lumMod val="20000"/>
                        <a:lumOff val="80000"/>
                      </a:schemeClr>
                    </a:solidFill>
                  </a:tcPr>
                </a:tc>
                <a:tc>
                  <a:txBody>
                    <a:bodyPr/>
                    <a:lstStyle/>
                    <a:p>
                      <a:endParaRPr lang="en-US" sz="1600" b="1"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28575" cap="flat" cmpd="sng" algn="ctr">
                      <a:solidFill>
                        <a:schemeClr val="accent3"/>
                      </a:solidFill>
                      <a:prstDash val="solid"/>
                      <a:round/>
                      <a:headEnd type="none" w="med" len="med"/>
                      <a:tailEnd type="none" w="med" len="med"/>
                    </a:lnB>
                    <a:solidFill>
                      <a:schemeClr val="accent6">
                        <a:lumMod val="20000"/>
                        <a:lumOff val="80000"/>
                      </a:schemeClr>
                    </a:solidFill>
                  </a:tcPr>
                </a:tc>
                <a:tc>
                  <a:txBody>
                    <a:bodyPr/>
                    <a:lstStyle/>
                    <a:p>
                      <a:endParaRPr lang="en-US" sz="1600" b="1"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28575" cap="flat" cmpd="sng" algn="ctr">
                      <a:solidFill>
                        <a:schemeClr val="accent3"/>
                      </a:solidFill>
                      <a:prstDash val="solid"/>
                      <a:round/>
                      <a:headEnd type="none" w="med" len="med"/>
                      <a:tailEnd type="none" w="med" len="med"/>
                    </a:lnB>
                    <a:solidFill>
                      <a:schemeClr val="accent6">
                        <a:lumMod val="20000"/>
                        <a:lumOff val="80000"/>
                      </a:schemeClr>
                    </a:solidFill>
                  </a:tcPr>
                </a:tc>
                <a:tc>
                  <a:txBody>
                    <a:bodyPr/>
                    <a:lstStyle/>
                    <a:p>
                      <a:endParaRPr lang="en-US" sz="1600" b="1"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28575" cap="flat" cmpd="sng" algn="ctr">
                      <a:solidFill>
                        <a:schemeClr val="accent3"/>
                      </a:solidFill>
                      <a:prstDash val="solid"/>
                      <a:round/>
                      <a:headEnd type="none" w="med" len="med"/>
                      <a:tailEnd type="none" w="med" len="med"/>
                    </a:lnB>
                    <a:solidFill>
                      <a:schemeClr val="accent6">
                        <a:lumMod val="20000"/>
                        <a:lumOff val="80000"/>
                      </a:schemeClr>
                    </a:solidFill>
                  </a:tcPr>
                </a:tc>
                <a:tc>
                  <a:txBody>
                    <a:bodyPr/>
                    <a:lstStyle/>
                    <a:p>
                      <a:pPr algn="ctr"/>
                      <a:endParaRPr lang="en-US" sz="1600" dirty="0"/>
                    </a:p>
                  </a:txBody>
                  <a:tcPr>
                    <a:lnL w="12700" cap="flat" cmpd="sng" algn="ctr">
                      <a:solidFill>
                        <a:srgbClr val="FFFFFF"/>
                      </a:solidFill>
                      <a:prstDash val="solid"/>
                      <a:round/>
                      <a:headEnd type="none" w="med" len="med"/>
                      <a:tailEnd type="none" w="med" len="med"/>
                    </a:lnL>
                    <a:lnB w="28575" cap="flat" cmpd="sng" algn="ctr">
                      <a:solidFill>
                        <a:schemeClr val="accent3"/>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980911001"/>
                  </a:ext>
                </a:extLst>
              </a:tr>
            </a:tbl>
          </a:graphicData>
        </a:graphic>
      </p:graphicFrame>
      <p:sp>
        <p:nvSpPr>
          <p:cNvPr id="3" name="Slide Number Placeholder 2">
            <a:extLst>
              <a:ext uri="{FF2B5EF4-FFF2-40B4-BE49-F238E27FC236}">
                <a16:creationId xmlns:a16="http://schemas.microsoft.com/office/drawing/2014/main" id="{BF6FB3B0-EF54-5840-8CC0-4E5B4BCCFFAE}"/>
              </a:ext>
            </a:extLst>
          </p:cNvPr>
          <p:cNvSpPr>
            <a:spLocks noGrp="1"/>
          </p:cNvSpPr>
          <p:nvPr>
            <p:ph type="sldNum" sz="quarter" idx="12"/>
          </p:nvPr>
        </p:nvSpPr>
        <p:spPr/>
        <p:txBody>
          <a:bodyPr/>
          <a:lstStyle/>
          <a:p>
            <a:fld id="{BF6A9BE3-E0B7-EB45-ABDE-0E94E44725A1}" type="slidenum">
              <a:rPr lang="en-US" smtClean="0"/>
              <a:t>27</a:t>
            </a:fld>
            <a:endParaRPr lang="en-US"/>
          </a:p>
        </p:txBody>
      </p:sp>
      <p:sp>
        <p:nvSpPr>
          <p:cNvPr id="2" name="Title 1"/>
          <p:cNvSpPr>
            <a:spLocks noGrp="1"/>
          </p:cNvSpPr>
          <p:nvPr>
            <p:ph type="title"/>
          </p:nvPr>
        </p:nvSpPr>
        <p:spPr/>
        <p:txBody>
          <a:bodyPr/>
          <a:lstStyle/>
          <a:p>
            <a:r>
              <a:rPr lang="en-US" dirty="0"/>
              <a:t>Step 5 Template: </a:t>
            </a:r>
            <a:br>
              <a:rPr lang="en-US" dirty="0"/>
            </a:br>
            <a:r>
              <a:rPr lang="en-US" dirty="0"/>
              <a:t>Final Project Performance Measure Language</a:t>
            </a:r>
          </a:p>
        </p:txBody>
      </p:sp>
    </p:spTree>
    <p:extLst>
      <p:ext uri="{BB962C8B-B14F-4D97-AF65-F5344CB8AC3E}">
        <p14:creationId xmlns:p14="http://schemas.microsoft.com/office/powerpoint/2010/main" val="3071800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This table provides a sample Step 5 Template, which demonstrates how to draft the final performance measure language for the ARISE Center example." title="Sample Step 5 Template  —  Drafting Final Performance Measure Language"/>
          <p:cNvGraphicFramePr>
            <a:graphicFrameLocks noGrp="1"/>
          </p:cNvGraphicFramePr>
          <p:nvPr>
            <p:ph sz="half" idx="1"/>
            <p:extLst/>
          </p:nvPr>
        </p:nvGraphicFramePr>
        <p:xfrm>
          <a:off x="495300" y="1655763"/>
          <a:ext cx="11391901" cy="2621280"/>
        </p:xfrm>
        <a:graphic>
          <a:graphicData uri="http://schemas.openxmlformats.org/drawingml/2006/table">
            <a:tbl>
              <a:tblPr firstRow="1" bandRow="1">
                <a:tableStyleId>{93296810-A885-4BE3-A3E7-6D5BEEA58F35}</a:tableStyleId>
              </a:tblPr>
              <a:tblGrid>
                <a:gridCol w="1054272">
                  <a:extLst>
                    <a:ext uri="{9D8B030D-6E8A-4147-A177-3AD203B41FA5}">
                      <a16:colId xmlns:a16="http://schemas.microsoft.com/office/drawing/2014/main" val="3141223271"/>
                    </a:ext>
                  </a:extLst>
                </a:gridCol>
                <a:gridCol w="2242614">
                  <a:extLst>
                    <a:ext uri="{9D8B030D-6E8A-4147-A177-3AD203B41FA5}">
                      <a16:colId xmlns:a16="http://schemas.microsoft.com/office/drawing/2014/main" val="2835951818"/>
                    </a:ext>
                  </a:extLst>
                </a:gridCol>
                <a:gridCol w="1619003">
                  <a:extLst>
                    <a:ext uri="{9D8B030D-6E8A-4147-A177-3AD203B41FA5}">
                      <a16:colId xmlns:a16="http://schemas.microsoft.com/office/drawing/2014/main" val="3148580902"/>
                    </a:ext>
                  </a:extLst>
                </a:gridCol>
                <a:gridCol w="1619003">
                  <a:extLst>
                    <a:ext uri="{9D8B030D-6E8A-4147-A177-3AD203B41FA5}">
                      <a16:colId xmlns:a16="http://schemas.microsoft.com/office/drawing/2014/main" val="3372684708"/>
                    </a:ext>
                  </a:extLst>
                </a:gridCol>
                <a:gridCol w="1619003">
                  <a:extLst>
                    <a:ext uri="{9D8B030D-6E8A-4147-A177-3AD203B41FA5}">
                      <a16:colId xmlns:a16="http://schemas.microsoft.com/office/drawing/2014/main" val="3176352781"/>
                    </a:ext>
                  </a:extLst>
                </a:gridCol>
                <a:gridCol w="1619003">
                  <a:extLst>
                    <a:ext uri="{9D8B030D-6E8A-4147-A177-3AD203B41FA5}">
                      <a16:colId xmlns:a16="http://schemas.microsoft.com/office/drawing/2014/main" val="892812102"/>
                    </a:ext>
                  </a:extLst>
                </a:gridCol>
                <a:gridCol w="1619003">
                  <a:extLst>
                    <a:ext uri="{9D8B030D-6E8A-4147-A177-3AD203B41FA5}">
                      <a16:colId xmlns:a16="http://schemas.microsoft.com/office/drawing/2014/main" val="93270095"/>
                    </a:ext>
                  </a:extLst>
                </a:gridCol>
              </a:tblGrid>
              <a:tr h="370840">
                <a:tc>
                  <a:txBody>
                    <a:bodyPr/>
                    <a:lstStyle/>
                    <a:p>
                      <a:r>
                        <a:rPr lang="en-US" sz="1600" dirty="0"/>
                        <a:t>Type</a:t>
                      </a:r>
                    </a:p>
                  </a:txBody>
                  <a:tcPr anchor="b">
                    <a:lnR w="12700" cap="flat" cmpd="sng" algn="ctr">
                      <a:solidFill>
                        <a:srgbClr val="FFFFFF"/>
                      </a:solidFill>
                      <a:prstDash val="solid"/>
                      <a:round/>
                      <a:headEnd type="none" w="med" len="med"/>
                      <a:tailEnd type="none" w="med" len="med"/>
                    </a:lnR>
                    <a:solidFill>
                      <a:schemeClr val="accent3"/>
                    </a:solidFill>
                  </a:tcPr>
                </a:tc>
                <a:tc>
                  <a:txBody>
                    <a:bodyPr/>
                    <a:lstStyle/>
                    <a:p>
                      <a:r>
                        <a:rPr lang="en-US" sz="1600" dirty="0"/>
                        <a:t>Initial Item Text</a:t>
                      </a:r>
                    </a:p>
                  </a:txBody>
                  <a:tcPr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solidFill>
                      <a:schemeClr val="accent3"/>
                    </a:solidFill>
                  </a:tcPr>
                </a:tc>
                <a:tc>
                  <a:txBody>
                    <a:bodyPr/>
                    <a:lstStyle/>
                    <a:p>
                      <a:r>
                        <a:rPr lang="en-US" sz="1600" dirty="0"/>
                        <a:t>*What?</a:t>
                      </a:r>
                    </a:p>
                  </a:txBody>
                  <a:tcPr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solidFill>
                      <a:schemeClr val="accent3"/>
                    </a:solidFill>
                  </a:tcPr>
                </a:tc>
                <a:tc>
                  <a:txBody>
                    <a:bodyPr/>
                    <a:lstStyle/>
                    <a:p>
                      <a:r>
                        <a:rPr lang="en-US" sz="1600" dirty="0"/>
                        <a:t>*Who?</a:t>
                      </a:r>
                    </a:p>
                  </a:txBody>
                  <a:tcPr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solidFill>
                      <a:schemeClr val="accent3"/>
                    </a:solidFill>
                  </a:tcPr>
                </a:tc>
                <a:tc>
                  <a:txBody>
                    <a:bodyPr/>
                    <a:lstStyle/>
                    <a:p>
                      <a:r>
                        <a:rPr lang="en-US" sz="1600" dirty="0"/>
                        <a:t>*How Much?</a:t>
                      </a:r>
                    </a:p>
                  </a:txBody>
                  <a:tcPr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solidFill>
                      <a:schemeClr val="accent3"/>
                    </a:solidFill>
                  </a:tcPr>
                </a:tc>
                <a:tc>
                  <a:txBody>
                    <a:bodyPr/>
                    <a:lstStyle/>
                    <a:p>
                      <a:r>
                        <a:rPr lang="en-US" sz="1600" dirty="0"/>
                        <a:t>*When?</a:t>
                      </a:r>
                    </a:p>
                  </a:txBody>
                  <a:tcPr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solidFill>
                      <a:schemeClr val="accent3"/>
                    </a:solidFill>
                  </a:tcPr>
                </a:tc>
                <a:tc>
                  <a:txBody>
                    <a:bodyPr/>
                    <a:lstStyle/>
                    <a:p>
                      <a:r>
                        <a:rPr lang="en-US" sz="1600" dirty="0"/>
                        <a:t>Final Project Measure Text</a:t>
                      </a:r>
                    </a:p>
                  </a:txBody>
                  <a:tcPr anchor="b">
                    <a:lnL w="12700" cap="flat" cmpd="sng" algn="ctr">
                      <a:solidFill>
                        <a:srgbClr val="FFFFFF"/>
                      </a:solidFill>
                      <a:prstDash val="solid"/>
                      <a:round/>
                      <a:headEnd type="none" w="med" len="med"/>
                      <a:tailEnd type="none" w="med" len="med"/>
                    </a:lnL>
                    <a:solidFill>
                      <a:schemeClr val="accent3"/>
                    </a:solidFill>
                  </a:tcPr>
                </a:tc>
                <a:extLst>
                  <a:ext uri="{0D108BD9-81ED-4DB2-BD59-A6C34878D82A}">
                    <a16:rowId xmlns:a16="http://schemas.microsoft.com/office/drawing/2014/main" val="2320673301"/>
                  </a:ext>
                </a:extLst>
              </a:tr>
              <a:tr h="370840">
                <a:tc>
                  <a:txBody>
                    <a:bodyPr/>
                    <a:lstStyle/>
                    <a:p>
                      <a:r>
                        <a:rPr lang="en-US" sz="1600" dirty="0"/>
                        <a:t>Short-term outcome</a:t>
                      </a:r>
                    </a:p>
                  </a:txBody>
                  <a:tcPr>
                    <a:lnR w="12700" cap="flat" cmpd="sng" algn="ctr">
                      <a:solidFill>
                        <a:srgbClr val="FFFFFF"/>
                      </a:solidFill>
                      <a:prstDash val="solid"/>
                      <a:round/>
                      <a:headEnd type="none" w="med" len="med"/>
                      <a:tailEnd type="none" w="med" len="med"/>
                    </a:lnR>
                    <a:lnB w="28575" cap="flat" cmpd="sng" algn="ctr">
                      <a:solidFill>
                        <a:schemeClr val="accent3"/>
                      </a:solidFill>
                      <a:prstDash val="solid"/>
                      <a:round/>
                      <a:headEnd type="none" w="med" len="med"/>
                      <a:tailEnd type="none" w="med" len="med"/>
                    </a:lnB>
                    <a:solidFill>
                      <a:schemeClr val="accent6">
                        <a:lumMod val="20000"/>
                        <a:lumOff val="80000"/>
                      </a:schemeClr>
                    </a:solidFill>
                  </a:tcPr>
                </a:tc>
                <a:tc>
                  <a:txBody>
                    <a:bodyPr/>
                    <a:lstStyle/>
                    <a:p>
                      <a:r>
                        <a:rPr lang="en-US" sz="1600" dirty="0"/>
                        <a:t>Increased knowledge of best practices for students with disabilities in elementary reading instruction among general and special educators</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28575" cap="flat" cmpd="sng" algn="ctr">
                      <a:solidFill>
                        <a:schemeClr val="accent3"/>
                      </a:solidFill>
                      <a:prstDash val="solid"/>
                      <a:round/>
                      <a:headEnd type="none" w="med" len="med"/>
                      <a:tailEnd type="none" w="med" len="med"/>
                    </a:lnB>
                    <a:solidFill>
                      <a:schemeClr val="accent6">
                        <a:lumMod val="20000"/>
                        <a:lumOff val="80000"/>
                      </a:schemeClr>
                    </a:solidFill>
                  </a:tcPr>
                </a:tc>
                <a:tc>
                  <a:txBody>
                    <a:bodyPr/>
                    <a:lstStyle/>
                    <a:p>
                      <a:r>
                        <a:rPr lang="en-US" sz="1600" dirty="0"/>
                        <a:t>Knowledge of best practices</a:t>
                      </a:r>
                      <a:endParaRPr lang="en-US" sz="1600" b="1"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28575" cap="flat" cmpd="sng" algn="ctr">
                      <a:solidFill>
                        <a:schemeClr val="accent3"/>
                      </a:solidFill>
                      <a:prstDash val="solid"/>
                      <a:round/>
                      <a:headEnd type="none" w="med" len="med"/>
                      <a:tailEnd type="none" w="med" len="med"/>
                    </a:lnB>
                    <a:solidFill>
                      <a:schemeClr val="accent6">
                        <a:lumMod val="20000"/>
                        <a:lumOff val="80000"/>
                      </a:schemeClr>
                    </a:solidFill>
                  </a:tcPr>
                </a:tc>
                <a:tc>
                  <a:txBody>
                    <a:bodyPr/>
                    <a:lstStyle/>
                    <a:p>
                      <a:r>
                        <a:rPr lang="en-US" sz="1600" dirty="0"/>
                        <a:t>General and special educators in participating LEAs</a:t>
                      </a:r>
                      <a:endParaRPr lang="en-US" sz="1600" b="1"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28575" cap="flat" cmpd="sng" algn="ctr">
                      <a:solidFill>
                        <a:schemeClr val="accent3"/>
                      </a:solidFill>
                      <a:prstDash val="solid"/>
                      <a:round/>
                      <a:headEnd type="none" w="med" len="med"/>
                      <a:tailEnd type="none" w="med" len="med"/>
                    </a:lnB>
                    <a:solidFill>
                      <a:schemeClr val="accent6">
                        <a:lumMod val="20000"/>
                        <a:lumOff val="80000"/>
                      </a:schemeClr>
                    </a:solidFill>
                  </a:tcPr>
                </a:tc>
                <a:tc>
                  <a:txBody>
                    <a:bodyPr/>
                    <a:lstStyle/>
                    <a:p>
                      <a:r>
                        <a:rPr lang="en-US" sz="1600" dirty="0"/>
                        <a:t>25-point increase</a:t>
                      </a:r>
                      <a:endParaRPr lang="en-US" sz="1600" b="1"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28575" cap="flat" cmpd="sng" algn="ctr">
                      <a:solidFill>
                        <a:schemeClr val="accent3"/>
                      </a:solidFill>
                      <a:prstDash val="solid"/>
                      <a:round/>
                      <a:headEnd type="none" w="med" len="med"/>
                      <a:tailEnd type="none" w="med" len="med"/>
                    </a:lnB>
                    <a:solidFill>
                      <a:schemeClr val="accent6">
                        <a:lumMod val="20000"/>
                        <a:lumOff val="80000"/>
                      </a:schemeClr>
                    </a:solidFill>
                  </a:tcPr>
                </a:tc>
                <a:tc>
                  <a:txBody>
                    <a:bodyPr/>
                    <a:lstStyle/>
                    <a:p>
                      <a:r>
                        <a:rPr lang="en-US" sz="1600" dirty="0"/>
                        <a:t>At the beginning of each</a:t>
                      </a:r>
                      <a:r>
                        <a:rPr lang="en-US" sz="1600" baseline="0" dirty="0"/>
                        <a:t> school year and at the end of the school year</a:t>
                      </a:r>
                      <a:endParaRPr lang="en-US" sz="1600" b="1"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28575" cap="flat" cmpd="sng" algn="ctr">
                      <a:solidFill>
                        <a:schemeClr val="accent3"/>
                      </a:solidFill>
                      <a:prstDash val="solid"/>
                      <a:round/>
                      <a:headEnd type="none" w="med" len="med"/>
                      <a:tailEnd type="none" w="med" len="med"/>
                    </a:lnB>
                    <a:solidFill>
                      <a:schemeClr val="accent6">
                        <a:lumMod val="20000"/>
                        <a:lumOff val="80000"/>
                      </a:schemeClr>
                    </a:solidFill>
                  </a:tcPr>
                </a:tc>
                <a:tc>
                  <a:txBody>
                    <a:bodyPr/>
                    <a:lstStyle/>
                    <a:p>
                      <a:pPr algn="ctr"/>
                      <a:r>
                        <a:rPr lang="en-US" sz="11500" dirty="0"/>
                        <a:t>?</a:t>
                      </a:r>
                      <a:endParaRPr lang="en-US" sz="1600" dirty="0"/>
                    </a:p>
                  </a:txBody>
                  <a:tcPr>
                    <a:lnL w="12700" cap="flat" cmpd="sng" algn="ctr">
                      <a:solidFill>
                        <a:srgbClr val="FFFFFF"/>
                      </a:solidFill>
                      <a:prstDash val="solid"/>
                      <a:round/>
                      <a:headEnd type="none" w="med" len="med"/>
                      <a:tailEnd type="none" w="med" len="med"/>
                    </a:lnL>
                    <a:lnB w="28575" cap="flat" cmpd="sng" algn="ctr">
                      <a:solidFill>
                        <a:schemeClr val="accent3"/>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980911001"/>
                  </a:ext>
                </a:extLst>
              </a:tr>
            </a:tbl>
          </a:graphicData>
        </a:graphic>
      </p:graphicFrame>
      <p:sp>
        <p:nvSpPr>
          <p:cNvPr id="7" name="Content Placeholder 6"/>
          <p:cNvSpPr>
            <a:spLocks noGrp="1"/>
          </p:cNvSpPr>
          <p:nvPr>
            <p:ph sz="half" idx="2"/>
          </p:nvPr>
        </p:nvSpPr>
        <p:spPr>
          <a:xfrm>
            <a:off x="495300" y="4426536"/>
            <a:ext cx="10519335" cy="1582200"/>
          </a:xfrm>
        </p:spPr>
        <p:txBody>
          <a:bodyPr>
            <a:normAutofit fontScale="70000" lnSpcReduction="20000"/>
          </a:bodyPr>
          <a:lstStyle/>
          <a:p>
            <a:pPr marL="0" indent="0">
              <a:buNone/>
            </a:pPr>
            <a:endParaRPr lang="en-US" dirty="0"/>
          </a:p>
          <a:p>
            <a:pPr marL="0" indent="0">
              <a:buNone/>
            </a:pPr>
            <a:r>
              <a:rPr lang="en-US" dirty="0"/>
              <a:t>How do you combine the information in these columns to write a refined, clearly specified measure?</a:t>
            </a:r>
          </a:p>
          <a:p>
            <a:pPr marL="0" indent="0">
              <a:buNone/>
            </a:pPr>
            <a:endParaRPr lang="en-US" dirty="0"/>
          </a:p>
          <a:p>
            <a:pPr marL="0" indent="0">
              <a:buNone/>
            </a:pPr>
            <a:r>
              <a:rPr lang="en-US" dirty="0"/>
              <a:t>What should the final project measure text be for the sample item above?</a:t>
            </a:r>
          </a:p>
        </p:txBody>
      </p:sp>
      <p:sp>
        <p:nvSpPr>
          <p:cNvPr id="3" name="Slide Number Placeholder 2">
            <a:extLst>
              <a:ext uri="{FF2B5EF4-FFF2-40B4-BE49-F238E27FC236}">
                <a16:creationId xmlns:a16="http://schemas.microsoft.com/office/drawing/2014/main" id="{BF6FB3B0-EF54-5840-8CC0-4E5B4BCCFFAE}"/>
              </a:ext>
            </a:extLst>
          </p:cNvPr>
          <p:cNvSpPr>
            <a:spLocks noGrp="1"/>
          </p:cNvSpPr>
          <p:nvPr>
            <p:ph type="sldNum" sz="quarter" idx="12"/>
          </p:nvPr>
        </p:nvSpPr>
        <p:spPr/>
        <p:txBody>
          <a:bodyPr/>
          <a:lstStyle/>
          <a:p>
            <a:fld id="{BF6A9BE3-E0B7-EB45-ABDE-0E94E44725A1}" type="slidenum">
              <a:rPr lang="en-US" smtClean="0"/>
              <a:t>28</a:t>
            </a:fld>
            <a:endParaRPr lang="en-US"/>
          </a:p>
        </p:txBody>
      </p:sp>
      <p:sp>
        <p:nvSpPr>
          <p:cNvPr id="2" name="Title 1"/>
          <p:cNvSpPr>
            <a:spLocks noGrp="1"/>
          </p:cNvSpPr>
          <p:nvPr>
            <p:ph type="title"/>
          </p:nvPr>
        </p:nvSpPr>
        <p:spPr/>
        <p:txBody>
          <a:bodyPr/>
          <a:lstStyle/>
          <a:p>
            <a:r>
              <a:rPr lang="en-US" dirty="0"/>
              <a:t>Step 5 Template: </a:t>
            </a:r>
            <a:br>
              <a:rPr lang="en-US" dirty="0"/>
            </a:br>
            <a:r>
              <a:rPr lang="en-US" dirty="0"/>
              <a:t>Final Project Performance Measure Language</a:t>
            </a:r>
          </a:p>
        </p:txBody>
      </p:sp>
    </p:spTree>
    <p:extLst>
      <p:ext uri="{BB962C8B-B14F-4D97-AF65-F5344CB8AC3E}">
        <p14:creationId xmlns:p14="http://schemas.microsoft.com/office/powerpoint/2010/main" val="1647696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6E60AA-0EE4-42D5-8D6A-7AFC0BCBD5A1}"/>
              </a:ext>
            </a:extLst>
          </p:cNvPr>
          <p:cNvSpPr>
            <a:spLocks noGrp="1"/>
          </p:cNvSpPr>
          <p:nvPr>
            <p:ph idx="1"/>
          </p:nvPr>
        </p:nvSpPr>
        <p:spPr>
          <a:xfrm>
            <a:off x="569626" y="1825625"/>
            <a:ext cx="5743039" cy="4351338"/>
          </a:xfrm>
        </p:spPr>
        <p:txBody>
          <a:bodyPr/>
          <a:lstStyle/>
          <a:p>
            <a:r>
              <a:rPr lang="en-US" dirty="0"/>
              <a:t>Start broad, identifying ideal measures</a:t>
            </a:r>
          </a:p>
          <a:p>
            <a:endParaRPr lang="en-US" dirty="0"/>
          </a:p>
          <a:p>
            <a:r>
              <a:rPr lang="en-US" dirty="0"/>
              <a:t>Ultimately narrow the list to what is feasible for the project</a:t>
            </a:r>
          </a:p>
          <a:p>
            <a:pPr lvl="1"/>
            <a:endParaRPr lang="en-US" i="1" dirty="0"/>
          </a:p>
          <a:p>
            <a:endParaRPr lang="en-US" i="1" dirty="0"/>
          </a:p>
        </p:txBody>
      </p:sp>
      <p:sp>
        <p:nvSpPr>
          <p:cNvPr id="3" name="Slide Number Placeholder 2">
            <a:extLst>
              <a:ext uri="{FF2B5EF4-FFF2-40B4-BE49-F238E27FC236}">
                <a16:creationId xmlns:a16="http://schemas.microsoft.com/office/drawing/2014/main" id="{C85C2645-145A-4BB5-B955-F1A6D393BD6F}"/>
              </a:ext>
            </a:extLst>
          </p:cNvPr>
          <p:cNvSpPr>
            <a:spLocks noGrp="1"/>
          </p:cNvSpPr>
          <p:nvPr>
            <p:ph type="sldNum" sz="quarter" idx="12"/>
          </p:nvPr>
        </p:nvSpPr>
        <p:spPr/>
        <p:txBody>
          <a:bodyPr/>
          <a:lstStyle/>
          <a:p>
            <a:fld id="{BF6A9BE3-E0B7-EB45-ABDE-0E94E44725A1}" type="slidenum">
              <a:rPr lang="en-US" smtClean="0"/>
              <a:pPr/>
              <a:t>2</a:t>
            </a:fld>
            <a:endParaRPr lang="en-US"/>
          </a:p>
        </p:txBody>
      </p:sp>
      <p:sp>
        <p:nvSpPr>
          <p:cNvPr id="4" name="Title 3">
            <a:extLst>
              <a:ext uri="{FF2B5EF4-FFF2-40B4-BE49-F238E27FC236}">
                <a16:creationId xmlns:a16="http://schemas.microsoft.com/office/drawing/2014/main" id="{3445580D-0170-4C51-AFC1-1432A87789C5}"/>
              </a:ext>
            </a:extLst>
          </p:cNvPr>
          <p:cNvSpPr>
            <a:spLocks noGrp="1"/>
          </p:cNvSpPr>
          <p:nvPr>
            <p:ph type="title"/>
          </p:nvPr>
        </p:nvSpPr>
        <p:spPr/>
        <p:txBody>
          <a:bodyPr/>
          <a:lstStyle/>
          <a:p>
            <a:r>
              <a:rPr lang="en-US" dirty="0"/>
              <a:t>Big Picture: Information to be Covered</a:t>
            </a:r>
          </a:p>
        </p:txBody>
      </p:sp>
      <p:sp>
        <p:nvSpPr>
          <p:cNvPr id="7" name="TextBox 6"/>
          <p:cNvSpPr txBox="1"/>
          <p:nvPr/>
        </p:nvSpPr>
        <p:spPr>
          <a:xfrm>
            <a:off x="2583456" y="4682703"/>
            <a:ext cx="1437701" cy="261610"/>
          </a:xfrm>
          <a:prstGeom prst="rect">
            <a:avLst/>
          </a:prstGeom>
          <a:noFill/>
        </p:spPr>
        <p:txBody>
          <a:bodyPr wrap="square" rtlCol="0">
            <a:spAutoFit/>
          </a:bodyPr>
          <a:lstStyle/>
          <a:p>
            <a:r>
              <a:rPr lang="en-US" sz="1100" u="sng" dirty="0">
                <a:solidFill>
                  <a:srgbClr val="FFFFFF"/>
                </a:solidFill>
              </a:rPr>
              <a:t>Potential Measures</a:t>
            </a:r>
          </a:p>
        </p:txBody>
      </p:sp>
      <p:pic>
        <p:nvPicPr>
          <p:cNvPr id="15" name="Picture 14"/>
          <p:cNvPicPr>
            <a:picLocks noChangeAspect="1"/>
          </p:cNvPicPr>
          <p:nvPr/>
        </p:nvPicPr>
        <p:blipFill>
          <a:blip r:embed="rId3"/>
          <a:stretch>
            <a:fillRect/>
          </a:stretch>
        </p:blipFill>
        <p:spPr>
          <a:xfrm>
            <a:off x="7154792" y="1259633"/>
            <a:ext cx="4193364" cy="5461842"/>
          </a:xfrm>
          <a:prstGeom prst="rect">
            <a:avLst/>
          </a:prstGeom>
        </p:spPr>
      </p:pic>
    </p:spTree>
    <p:extLst>
      <p:ext uri="{BB962C8B-B14F-4D97-AF65-F5344CB8AC3E}">
        <p14:creationId xmlns:p14="http://schemas.microsoft.com/office/powerpoint/2010/main" val="4381652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This table provides a sample Step 5 Template, which demonstrates how to draft the final performance measure language for the ARISE Center example." title="Sample Step 5 Template  —  Drafting Final Performance Measure Language"/>
          <p:cNvGraphicFramePr>
            <a:graphicFrameLocks noGrp="1"/>
          </p:cNvGraphicFramePr>
          <p:nvPr>
            <p:ph idx="1"/>
            <p:extLst>
              <p:ext uri="{D42A27DB-BD31-4B8C-83A1-F6EECF244321}">
                <p14:modId xmlns:p14="http://schemas.microsoft.com/office/powerpoint/2010/main" val="3911892349"/>
              </p:ext>
            </p:extLst>
          </p:nvPr>
        </p:nvGraphicFramePr>
        <p:xfrm>
          <a:off x="469692" y="1575876"/>
          <a:ext cx="11408334" cy="4815840"/>
        </p:xfrm>
        <a:graphic>
          <a:graphicData uri="http://schemas.openxmlformats.org/drawingml/2006/table">
            <a:tbl>
              <a:tblPr firstRow="1" bandRow="1">
                <a:tableStyleId>{93296810-A885-4BE3-A3E7-6D5BEEA58F35}</a:tableStyleId>
              </a:tblPr>
              <a:tblGrid>
                <a:gridCol w="1117103">
                  <a:extLst>
                    <a:ext uri="{9D8B030D-6E8A-4147-A177-3AD203B41FA5}">
                      <a16:colId xmlns:a16="http://schemas.microsoft.com/office/drawing/2014/main" val="3141223271"/>
                    </a:ext>
                  </a:extLst>
                </a:gridCol>
                <a:gridCol w="1869554">
                  <a:extLst>
                    <a:ext uri="{9D8B030D-6E8A-4147-A177-3AD203B41FA5}">
                      <a16:colId xmlns:a16="http://schemas.microsoft.com/office/drawing/2014/main" val="2835951818"/>
                    </a:ext>
                  </a:extLst>
                </a:gridCol>
                <a:gridCol w="1284458">
                  <a:extLst>
                    <a:ext uri="{9D8B030D-6E8A-4147-A177-3AD203B41FA5}">
                      <a16:colId xmlns:a16="http://schemas.microsoft.com/office/drawing/2014/main" val="3148580902"/>
                    </a:ext>
                  </a:extLst>
                </a:gridCol>
                <a:gridCol w="1560786">
                  <a:extLst>
                    <a:ext uri="{9D8B030D-6E8A-4147-A177-3AD203B41FA5}">
                      <a16:colId xmlns:a16="http://schemas.microsoft.com/office/drawing/2014/main" val="3372684708"/>
                    </a:ext>
                  </a:extLst>
                </a:gridCol>
                <a:gridCol w="1380065">
                  <a:extLst>
                    <a:ext uri="{9D8B030D-6E8A-4147-A177-3AD203B41FA5}">
                      <a16:colId xmlns:a16="http://schemas.microsoft.com/office/drawing/2014/main" val="3176352781"/>
                    </a:ext>
                  </a:extLst>
                </a:gridCol>
                <a:gridCol w="1614878">
                  <a:extLst>
                    <a:ext uri="{9D8B030D-6E8A-4147-A177-3AD203B41FA5}">
                      <a16:colId xmlns:a16="http://schemas.microsoft.com/office/drawing/2014/main" val="892812102"/>
                    </a:ext>
                  </a:extLst>
                </a:gridCol>
                <a:gridCol w="2581490">
                  <a:extLst>
                    <a:ext uri="{9D8B030D-6E8A-4147-A177-3AD203B41FA5}">
                      <a16:colId xmlns:a16="http://schemas.microsoft.com/office/drawing/2014/main" val="93270095"/>
                    </a:ext>
                  </a:extLst>
                </a:gridCol>
              </a:tblGrid>
              <a:tr h="283995">
                <a:tc>
                  <a:txBody>
                    <a:bodyPr/>
                    <a:lstStyle/>
                    <a:p>
                      <a:r>
                        <a:rPr lang="en-US" sz="1600" dirty="0"/>
                        <a:t>Type</a:t>
                      </a:r>
                    </a:p>
                  </a:txBody>
                  <a:tcPr marL="44739" marR="44739" anchor="b">
                    <a:lnR w="12700" cap="flat" cmpd="sng" algn="ctr">
                      <a:solidFill>
                        <a:srgbClr val="FFFFFF"/>
                      </a:solidFill>
                      <a:prstDash val="solid"/>
                      <a:round/>
                      <a:headEnd type="none" w="med" len="med"/>
                      <a:tailEnd type="none" w="med" len="med"/>
                    </a:lnR>
                    <a:solidFill>
                      <a:schemeClr val="accent3"/>
                    </a:solidFill>
                  </a:tcPr>
                </a:tc>
                <a:tc>
                  <a:txBody>
                    <a:bodyPr/>
                    <a:lstStyle/>
                    <a:p>
                      <a:r>
                        <a:rPr lang="en-US" sz="1600" dirty="0"/>
                        <a:t>Initial Item Text</a:t>
                      </a:r>
                    </a:p>
                  </a:txBody>
                  <a:tcPr marL="44739" marR="44739"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solidFill>
                      <a:schemeClr val="accent3"/>
                    </a:solidFill>
                  </a:tcPr>
                </a:tc>
                <a:tc>
                  <a:txBody>
                    <a:bodyPr/>
                    <a:lstStyle/>
                    <a:p>
                      <a:r>
                        <a:rPr lang="en-US" sz="1600" dirty="0"/>
                        <a:t>*What?</a:t>
                      </a:r>
                    </a:p>
                  </a:txBody>
                  <a:tcPr marL="44739" marR="44739"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solidFill>
                      <a:schemeClr val="accent3"/>
                    </a:solidFill>
                  </a:tcPr>
                </a:tc>
                <a:tc>
                  <a:txBody>
                    <a:bodyPr/>
                    <a:lstStyle/>
                    <a:p>
                      <a:r>
                        <a:rPr lang="en-US" sz="1600" dirty="0"/>
                        <a:t>Who?</a:t>
                      </a:r>
                    </a:p>
                  </a:txBody>
                  <a:tcPr marL="44739" marR="44739"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solidFill>
                      <a:schemeClr val="accent3"/>
                    </a:solidFill>
                  </a:tcPr>
                </a:tc>
                <a:tc>
                  <a:txBody>
                    <a:bodyPr/>
                    <a:lstStyle/>
                    <a:p>
                      <a:r>
                        <a:rPr lang="en-US" sz="1600" dirty="0"/>
                        <a:t>How Much?</a:t>
                      </a:r>
                    </a:p>
                  </a:txBody>
                  <a:tcPr marL="44739" marR="44739"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solidFill>
                      <a:schemeClr val="accent3"/>
                    </a:solidFill>
                  </a:tcPr>
                </a:tc>
                <a:tc>
                  <a:txBody>
                    <a:bodyPr/>
                    <a:lstStyle/>
                    <a:p>
                      <a:r>
                        <a:rPr lang="en-US" sz="1600" dirty="0"/>
                        <a:t>When?</a:t>
                      </a:r>
                    </a:p>
                  </a:txBody>
                  <a:tcPr marL="44739" marR="44739"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solidFill>
                      <a:schemeClr val="accent3"/>
                    </a:solidFill>
                  </a:tcPr>
                </a:tc>
                <a:tc>
                  <a:txBody>
                    <a:bodyPr/>
                    <a:lstStyle/>
                    <a:p>
                      <a:r>
                        <a:rPr lang="en-US" sz="1600" dirty="0"/>
                        <a:t>Final Project </a:t>
                      </a:r>
                      <a:br>
                        <a:rPr lang="en-US" sz="1600" dirty="0"/>
                      </a:br>
                      <a:r>
                        <a:rPr lang="en-US" sz="1600" dirty="0"/>
                        <a:t>Measure Text</a:t>
                      </a:r>
                    </a:p>
                  </a:txBody>
                  <a:tcPr marL="44739" marR="44739" anchor="b">
                    <a:lnL w="12700" cap="flat" cmpd="sng" algn="ctr">
                      <a:solidFill>
                        <a:srgbClr val="FFFFFF"/>
                      </a:solidFill>
                      <a:prstDash val="solid"/>
                      <a:round/>
                      <a:headEnd type="none" w="med" len="med"/>
                      <a:tailEnd type="none" w="med" len="med"/>
                    </a:lnL>
                    <a:solidFill>
                      <a:schemeClr val="accent3"/>
                    </a:solidFill>
                  </a:tcPr>
                </a:tc>
                <a:extLst>
                  <a:ext uri="{0D108BD9-81ED-4DB2-BD59-A6C34878D82A}">
                    <a16:rowId xmlns:a16="http://schemas.microsoft.com/office/drawing/2014/main" val="2320673301"/>
                  </a:ext>
                </a:extLst>
              </a:tr>
              <a:tr h="370840">
                <a:tc>
                  <a:txBody>
                    <a:bodyPr/>
                    <a:lstStyle/>
                    <a:p>
                      <a:r>
                        <a:rPr lang="en-US" sz="1600" dirty="0"/>
                        <a:t>Short-term outcome</a:t>
                      </a:r>
                    </a:p>
                  </a:txBody>
                  <a:tcPr>
                    <a:lnR w="12700" cap="flat" cmpd="sng" algn="ctr">
                      <a:solidFill>
                        <a:srgbClr val="FFFFFF"/>
                      </a:solidFill>
                      <a:prstDash val="solid"/>
                      <a:round/>
                      <a:headEnd type="none" w="med" len="med"/>
                      <a:tailEnd type="none" w="med" len="med"/>
                    </a:lnR>
                    <a:lnB w="28575" cap="flat" cmpd="sng" algn="ctr">
                      <a:solidFill>
                        <a:schemeClr val="accent3"/>
                      </a:solidFill>
                      <a:prstDash val="solid"/>
                      <a:round/>
                      <a:headEnd type="none" w="med" len="med"/>
                      <a:tailEnd type="none" w="med" len="med"/>
                    </a:lnB>
                    <a:solidFill>
                      <a:schemeClr val="accent6">
                        <a:lumMod val="20000"/>
                        <a:lumOff val="80000"/>
                      </a:schemeClr>
                    </a:solidFill>
                  </a:tcPr>
                </a:tc>
                <a:tc>
                  <a:txBody>
                    <a:bodyPr/>
                    <a:lstStyle/>
                    <a:p>
                      <a:r>
                        <a:rPr lang="en-US" sz="1800" kern="1200" dirty="0">
                          <a:solidFill>
                            <a:schemeClr val="dk1"/>
                          </a:solidFill>
                          <a:effectLst/>
                          <a:latin typeface="+mn-lt"/>
                          <a:ea typeface="+mn-ea"/>
                          <a:cs typeface="+mn-cs"/>
                        </a:rPr>
                        <a:t>Increased knowledge of best practices for students with disabilities in elementary reading instruction among general and special educators</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28575" cap="flat" cmpd="sng" algn="ctr">
                      <a:solidFill>
                        <a:schemeClr val="accent3"/>
                      </a:solidFill>
                      <a:prstDash val="solid"/>
                      <a:round/>
                      <a:headEnd type="none" w="med" len="med"/>
                      <a:tailEnd type="none" w="med" len="med"/>
                    </a:lnB>
                    <a:solidFill>
                      <a:schemeClr val="accent6">
                        <a:lumMod val="20000"/>
                        <a:lumOff val="80000"/>
                      </a:schemeClr>
                    </a:solidFill>
                  </a:tcPr>
                </a:tc>
                <a:tc>
                  <a:txBody>
                    <a:bodyPr/>
                    <a:lstStyle/>
                    <a:p>
                      <a:r>
                        <a:rPr lang="en-US" sz="1600" dirty="0"/>
                        <a:t>Knowledge of best practices</a:t>
                      </a:r>
                      <a:endParaRPr lang="en-US" sz="1600" b="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28575" cap="flat" cmpd="sng" algn="ctr">
                      <a:solidFill>
                        <a:schemeClr val="accent3"/>
                      </a:solidFill>
                      <a:prstDash val="solid"/>
                      <a:round/>
                      <a:headEnd type="none" w="med" len="med"/>
                      <a:tailEnd type="none" w="med" len="med"/>
                    </a:lnB>
                    <a:solidFill>
                      <a:schemeClr val="accent6">
                        <a:lumMod val="20000"/>
                        <a:lumOff val="80000"/>
                      </a:schemeClr>
                    </a:solidFill>
                  </a:tcPr>
                </a:tc>
                <a:tc>
                  <a:txBody>
                    <a:bodyPr/>
                    <a:lstStyle/>
                    <a:p>
                      <a:r>
                        <a:rPr lang="en-US" sz="1800" kern="1200" dirty="0">
                          <a:solidFill>
                            <a:schemeClr val="dk1"/>
                          </a:solidFill>
                          <a:effectLst/>
                          <a:latin typeface="+mn-lt"/>
                          <a:ea typeface="+mn-ea"/>
                          <a:cs typeface="+mn-cs"/>
                        </a:rPr>
                        <a:t>General and special educators in participating LEAs</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28575" cap="flat" cmpd="sng" algn="ctr">
                      <a:solidFill>
                        <a:schemeClr val="accent3"/>
                      </a:solidFill>
                      <a:prstDash val="solid"/>
                      <a:round/>
                      <a:headEnd type="none" w="med" len="med"/>
                      <a:tailEnd type="none" w="med" len="med"/>
                    </a:lnB>
                    <a:solidFill>
                      <a:schemeClr val="accent6">
                        <a:lumMod val="20000"/>
                        <a:lumOff val="80000"/>
                      </a:schemeClr>
                    </a:solidFill>
                  </a:tcPr>
                </a:tc>
                <a:tc>
                  <a:txBody>
                    <a:bodyPr/>
                    <a:lstStyle/>
                    <a:p>
                      <a:r>
                        <a:rPr lang="en-US" sz="1600" dirty="0"/>
                        <a:t>25-point increase</a:t>
                      </a:r>
                      <a:endParaRPr lang="en-US" sz="1600" b="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28575" cap="flat" cmpd="sng" algn="ctr">
                      <a:solidFill>
                        <a:schemeClr val="accent3"/>
                      </a:solidFill>
                      <a:prstDash val="solid"/>
                      <a:round/>
                      <a:headEnd type="none" w="med" len="med"/>
                      <a:tailEnd type="none" w="med" len="med"/>
                    </a:lnB>
                    <a:solidFill>
                      <a:schemeClr val="accent6">
                        <a:lumMod val="20000"/>
                        <a:lumOff val="80000"/>
                      </a:schemeClr>
                    </a:solidFill>
                  </a:tcPr>
                </a:tc>
                <a:tc>
                  <a:txBody>
                    <a:bodyPr/>
                    <a:lstStyle/>
                    <a:p>
                      <a:r>
                        <a:rPr lang="en-US" sz="1600" dirty="0"/>
                        <a:t>At the beginning of each</a:t>
                      </a:r>
                      <a:r>
                        <a:rPr lang="en-US" sz="1600" baseline="0" dirty="0"/>
                        <a:t> school year and at the end of the school year</a:t>
                      </a:r>
                      <a:endParaRPr lang="en-US" sz="1600" b="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28575" cap="flat" cmpd="sng" algn="ctr">
                      <a:solidFill>
                        <a:schemeClr val="accent3"/>
                      </a:solidFill>
                      <a:prstDash val="solid"/>
                      <a:round/>
                      <a:headEnd type="none" w="med" len="med"/>
                      <a:tailEnd type="none" w="med" len="med"/>
                    </a:lnB>
                    <a:solidFill>
                      <a:schemeClr val="accent6">
                        <a:lumMod val="20000"/>
                        <a:lumOff val="80000"/>
                      </a:schemeClr>
                    </a:solidFill>
                  </a:tcPr>
                </a:tc>
                <a:tc>
                  <a:txBody>
                    <a:bodyPr/>
                    <a:lstStyle/>
                    <a:p>
                      <a:pPr algn="l"/>
                      <a:r>
                        <a:rPr lang="en-US" sz="1600" dirty="0"/>
                        <a:t>Percentage of general and special educators in participating LEAs who complete the annual Reading Instruction Best Practices Workshop and increase their knowledge related to best practices for students with disabilities in elementary reading instruction by 25 points as measured on a knowledge assessment at the beginning and end of each school year, between grant years 1 and 5</a:t>
                      </a:r>
                      <a:endParaRPr lang="en-US" sz="1600" b="1" dirty="0"/>
                    </a:p>
                  </a:txBody>
                  <a:tcPr>
                    <a:lnL w="12700" cap="flat" cmpd="sng" algn="ctr">
                      <a:solidFill>
                        <a:srgbClr val="FFFFFF"/>
                      </a:solidFill>
                      <a:prstDash val="solid"/>
                      <a:round/>
                      <a:headEnd type="none" w="med" len="med"/>
                      <a:tailEnd type="none" w="med" len="med"/>
                    </a:lnL>
                    <a:lnB w="28575" cap="flat" cmpd="sng" algn="ctr">
                      <a:solidFill>
                        <a:schemeClr val="accent3"/>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980911001"/>
                  </a:ext>
                </a:extLst>
              </a:tr>
            </a:tbl>
          </a:graphicData>
        </a:graphic>
      </p:graphicFrame>
      <p:sp>
        <p:nvSpPr>
          <p:cNvPr id="3" name="Slide Number Placeholder 2">
            <a:extLst>
              <a:ext uri="{FF2B5EF4-FFF2-40B4-BE49-F238E27FC236}">
                <a16:creationId xmlns:a16="http://schemas.microsoft.com/office/drawing/2014/main" id="{A0B889CA-B3C7-2540-9AAD-467C65960627}"/>
              </a:ext>
            </a:extLst>
          </p:cNvPr>
          <p:cNvSpPr>
            <a:spLocks noGrp="1"/>
          </p:cNvSpPr>
          <p:nvPr>
            <p:ph type="sldNum" sz="quarter" idx="12"/>
          </p:nvPr>
        </p:nvSpPr>
        <p:spPr/>
        <p:txBody>
          <a:bodyPr/>
          <a:lstStyle/>
          <a:p>
            <a:fld id="{BF6A9BE3-E0B7-EB45-ABDE-0E94E44725A1}" type="slidenum">
              <a:rPr lang="en-US" smtClean="0"/>
              <a:pPr/>
              <a:t>29</a:t>
            </a:fld>
            <a:endParaRPr lang="en-US"/>
          </a:p>
        </p:txBody>
      </p:sp>
      <p:sp>
        <p:nvSpPr>
          <p:cNvPr id="2" name="Title 1"/>
          <p:cNvSpPr>
            <a:spLocks noGrp="1"/>
          </p:cNvSpPr>
          <p:nvPr>
            <p:ph type="title"/>
          </p:nvPr>
        </p:nvSpPr>
        <p:spPr/>
        <p:txBody>
          <a:bodyPr/>
          <a:lstStyle/>
          <a:p>
            <a:r>
              <a:rPr lang="en-US" dirty="0" smtClean="0"/>
              <a:t>Final </a:t>
            </a:r>
            <a:r>
              <a:rPr lang="en-US" dirty="0"/>
              <a:t>Project Measure Text for Sample Item</a:t>
            </a:r>
          </a:p>
        </p:txBody>
      </p:sp>
    </p:spTree>
    <p:extLst>
      <p:ext uri="{BB962C8B-B14F-4D97-AF65-F5344CB8AC3E}">
        <p14:creationId xmlns:p14="http://schemas.microsoft.com/office/powerpoint/2010/main" val="3966072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67939" y="1831267"/>
            <a:ext cx="7260336" cy="4123944"/>
          </a:xfrm>
        </p:spPr>
        <p:txBody>
          <a:bodyPr>
            <a:normAutofit/>
          </a:bodyPr>
          <a:lstStyle/>
          <a:p>
            <a:pPr>
              <a:spcBef>
                <a:spcPts val="600"/>
              </a:spcBef>
              <a:spcAft>
                <a:spcPts val="1800"/>
              </a:spcAft>
            </a:pPr>
            <a:r>
              <a:rPr lang="en-US" sz="2400" dirty="0"/>
              <a:t>Work with your Project Officer to revise </a:t>
            </a:r>
            <a:br>
              <a:rPr lang="en-US" sz="2400" dirty="0"/>
            </a:br>
            <a:r>
              <a:rPr lang="en-US" sz="2400" dirty="0"/>
              <a:t>your measures.</a:t>
            </a:r>
          </a:p>
          <a:p>
            <a:pPr>
              <a:spcBef>
                <a:spcPts val="600"/>
              </a:spcBef>
              <a:spcAft>
                <a:spcPts val="1800"/>
              </a:spcAft>
            </a:pPr>
            <a:r>
              <a:rPr lang="en-US" sz="2400" dirty="0"/>
              <a:t>Work with your evaluator to collect, analyze, </a:t>
            </a:r>
            <a:br>
              <a:rPr lang="en-US" sz="2400" dirty="0"/>
            </a:br>
            <a:r>
              <a:rPr lang="en-US" sz="2400" dirty="0"/>
              <a:t>and report relevant information. </a:t>
            </a:r>
          </a:p>
          <a:p>
            <a:pPr>
              <a:lnSpc>
                <a:spcPts val="3460"/>
              </a:lnSpc>
              <a:spcBef>
                <a:spcPts val="600"/>
              </a:spcBef>
              <a:spcAft>
                <a:spcPts val="1800"/>
              </a:spcAft>
            </a:pPr>
            <a:r>
              <a:rPr lang="en-US" sz="2400" dirty="0"/>
              <a:t>Visit OSEP’s IDEAs That Work website (https://osepideasthatwork.org/)</a:t>
            </a:r>
            <a:r>
              <a:rPr lang="en-US" sz="2400" dirty="0">
                <a:solidFill>
                  <a:schemeClr val="accent1"/>
                </a:solidFill>
              </a:rPr>
              <a:t> </a:t>
            </a:r>
            <a:r>
              <a:rPr lang="en-US" sz="2400" dirty="0"/>
              <a:t>for the </a:t>
            </a:r>
            <a:r>
              <a:rPr lang="en-US" sz="2400" i="1" dirty="0"/>
              <a:t>Grantee Guide to Project Performance Measurement</a:t>
            </a:r>
            <a:r>
              <a:rPr lang="en-US" sz="2400" dirty="0"/>
              <a:t> and other relevant tools and resources!</a:t>
            </a:r>
          </a:p>
        </p:txBody>
      </p:sp>
      <p:pic>
        <p:nvPicPr>
          <p:cNvPr id="7" name="Content Placeholder 6" descr="A note that says &quot;Don't forget.&quot;"/>
          <p:cNvPicPr>
            <a:picLocks noGrp="1" noChangeAspect="1"/>
          </p:cNvPicPr>
          <p:nvPr>
            <p:ph sz="half" idx="2"/>
          </p:nvPr>
        </p:nvPicPr>
        <p:blipFill>
          <a:blip r:embed="rId3"/>
          <a:stretch>
            <a:fillRect/>
          </a:stretch>
        </p:blipFill>
        <p:spPr>
          <a:xfrm>
            <a:off x="8075530" y="1707905"/>
            <a:ext cx="3383280" cy="3583730"/>
          </a:xfrm>
          <a:prstGeom prst="rect">
            <a:avLst/>
          </a:prstGeom>
        </p:spPr>
      </p:pic>
      <p:sp>
        <p:nvSpPr>
          <p:cNvPr id="4" name="Slide Number Placeholder 3">
            <a:extLst>
              <a:ext uri="{FF2B5EF4-FFF2-40B4-BE49-F238E27FC236}">
                <a16:creationId xmlns:a16="http://schemas.microsoft.com/office/drawing/2014/main" id="{42284A6F-FD57-B249-8E9F-720A50097FE9}"/>
              </a:ext>
            </a:extLst>
          </p:cNvPr>
          <p:cNvSpPr>
            <a:spLocks noGrp="1"/>
          </p:cNvSpPr>
          <p:nvPr>
            <p:ph type="sldNum" sz="quarter" idx="12"/>
          </p:nvPr>
        </p:nvSpPr>
        <p:spPr>
          <a:xfrm>
            <a:off x="10555886" y="6356350"/>
            <a:ext cx="1169232" cy="365125"/>
          </a:xfrm>
        </p:spPr>
        <p:txBody>
          <a:bodyPr/>
          <a:lstStyle/>
          <a:p>
            <a:fld id="{BF6A9BE3-E0B7-EB45-ABDE-0E94E44725A1}" type="slidenum">
              <a:rPr lang="en-US" smtClean="0"/>
              <a:pPr/>
              <a:t>30</a:t>
            </a:fld>
            <a:endParaRPr lang="en-US" dirty="0"/>
          </a:p>
        </p:txBody>
      </p:sp>
      <p:sp>
        <p:nvSpPr>
          <p:cNvPr id="2" name="Title 1"/>
          <p:cNvSpPr>
            <a:spLocks noGrp="1"/>
          </p:cNvSpPr>
          <p:nvPr>
            <p:ph type="title"/>
          </p:nvPr>
        </p:nvSpPr>
        <p:spPr/>
        <p:txBody>
          <a:bodyPr/>
          <a:lstStyle/>
          <a:p>
            <a:r>
              <a:rPr lang="en-US" dirty="0"/>
              <a:t>Reminders</a:t>
            </a:r>
          </a:p>
        </p:txBody>
      </p:sp>
    </p:spTree>
    <p:extLst>
      <p:ext uri="{BB962C8B-B14F-4D97-AF65-F5344CB8AC3E}">
        <p14:creationId xmlns:p14="http://schemas.microsoft.com/office/powerpoint/2010/main" val="21241576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Aft>
                <a:spcPts val="1800"/>
              </a:spcAft>
            </a:pPr>
            <a:r>
              <a:rPr lang="en-US" dirty="0"/>
              <a:t>What questions do you have for us?</a:t>
            </a:r>
          </a:p>
          <a:p>
            <a:pPr marL="0" indent="0">
              <a:spcAft>
                <a:spcPts val="1800"/>
              </a:spcAft>
              <a:buNone/>
            </a:pPr>
            <a:endParaRPr lang="en-US" dirty="0"/>
          </a:p>
          <a:p>
            <a:pPr>
              <a:spcAft>
                <a:spcPts val="1800"/>
              </a:spcAft>
            </a:pPr>
            <a:r>
              <a:rPr lang="en-US" dirty="0"/>
              <a:t>Questions for you:</a:t>
            </a:r>
          </a:p>
          <a:p>
            <a:pPr lvl="1">
              <a:spcAft>
                <a:spcPts val="1800"/>
              </a:spcAft>
            </a:pPr>
            <a:r>
              <a:rPr lang="en-US" dirty="0"/>
              <a:t>What do you think will be the most challenging part of this process?</a:t>
            </a:r>
          </a:p>
          <a:p>
            <a:pPr lvl="1">
              <a:spcAft>
                <a:spcPts val="1800"/>
              </a:spcAft>
            </a:pPr>
            <a:r>
              <a:rPr lang="en-US" dirty="0"/>
              <a:t>How can you apply what you’ve learned today to improve the quality of your project’s performance measures?</a:t>
            </a:r>
          </a:p>
        </p:txBody>
      </p:sp>
      <p:sp>
        <p:nvSpPr>
          <p:cNvPr id="4" name="Slide Number Placeholder 3">
            <a:extLst>
              <a:ext uri="{FF2B5EF4-FFF2-40B4-BE49-F238E27FC236}">
                <a16:creationId xmlns:a16="http://schemas.microsoft.com/office/drawing/2014/main" id="{87C3CC61-B98D-9040-BBBE-B32536A33C72}"/>
              </a:ext>
            </a:extLst>
          </p:cNvPr>
          <p:cNvSpPr>
            <a:spLocks noGrp="1"/>
          </p:cNvSpPr>
          <p:nvPr>
            <p:ph type="sldNum" sz="quarter" idx="12"/>
          </p:nvPr>
        </p:nvSpPr>
        <p:spPr/>
        <p:txBody>
          <a:bodyPr/>
          <a:lstStyle/>
          <a:p>
            <a:fld id="{BF6A9BE3-E0B7-EB45-ABDE-0E94E44725A1}" type="slidenum">
              <a:rPr lang="en-US" smtClean="0"/>
              <a:pPr/>
              <a:t>31</a:t>
            </a:fld>
            <a:endParaRPr lang="en-US"/>
          </a:p>
        </p:txBody>
      </p:sp>
      <p:sp>
        <p:nvSpPr>
          <p:cNvPr id="2" name="Title 1"/>
          <p:cNvSpPr>
            <a:spLocks noGrp="1"/>
          </p:cNvSpPr>
          <p:nvPr>
            <p:ph type="title"/>
          </p:nvPr>
        </p:nvSpPr>
        <p:spPr/>
        <p:txBody>
          <a:bodyPr/>
          <a:lstStyle/>
          <a:p>
            <a:pPr lvl="0"/>
            <a:r>
              <a:rPr lang="en-US" dirty="0"/>
              <a:t>Questions and Discussion</a:t>
            </a:r>
          </a:p>
        </p:txBody>
      </p:sp>
    </p:spTree>
    <p:extLst>
      <p:ext uri="{BB962C8B-B14F-4D97-AF65-F5344CB8AC3E}">
        <p14:creationId xmlns:p14="http://schemas.microsoft.com/office/powerpoint/2010/main" val="21122843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1034" y="1709739"/>
            <a:ext cx="7231118" cy="900112"/>
          </a:xfrm>
        </p:spPr>
        <p:txBody>
          <a:bodyPr/>
          <a:lstStyle/>
          <a:p>
            <a:r>
              <a:rPr lang="en-US" dirty="0"/>
              <a:t>Questions for CIPP?</a:t>
            </a:r>
          </a:p>
        </p:txBody>
      </p:sp>
      <p:pic>
        <p:nvPicPr>
          <p:cNvPr id="8" name="Picture Placeholder 7" descr="CIPP logo."/>
          <p:cNvPicPr>
            <a:picLocks noGrp="1" noChangeAspect="1"/>
          </p:cNvPicPr>
          <p:nvPr>
            <p:ph type="pic" sz="quarter" idx="10"/>
          </p:nvPr>
        </p:nvPicPr>
        <p:blipFill>
          <a:blip r:embed="rId3"/>
          <a:srcRect l="247" r="247"/>
          <a:stretch>
            <a:fillRect/>
          </a:stretch>
        </p:blipFill>
        <p:spPr>
          <a:prstGeom prst="rect">
            <a:avLst/>
          </a:prstGeom>
        </p:spPr>
      </p:pic>
      <p:sp>
        <p:nvSpPr>
          <p:cNvPr id="4" name="Text Placeholder 3"/>
          <p:cNvSpPr>
            <a:spLocks noGrp="1"/>
          </p:cNvSpPr>
          <p:nvPr>
            <p:ph type="body" idx="1"/>
          </p:nvPr>
        </p:nvSpPr>
        <p:spPr>
          <a:xfrm>
            <a:off x="1051034" y="2933700"/>
            <a:ext cx="7262649" cy="3155950"/>
          </a:xfrm>
        </p:spPr>
        <p:txBody>
          <a:bodyPr/>
          <a:lstStyle/>
          <a:p>
            <a:r>
              <a:rPr lang="en-US" dirty="0"/>
              <a:t>Email: </a:t>
            </a:r>
            <a:r>
              <a:rPr lang="en-US" dirty="0">
                <a:hlinkClick r:id="rId4"/>
              </a:rPr>
              <a:t>CIPP@westat.com</a:t>
            </a:r>
            <a:endParaRPr lang="en-US" dirty="0"/>
          </a:p>
          <a:p>
            <a:r>
              <a:rPr lang="en-US" dirty="0"/>
              <a:t>Phone: 1-888-843-4101</a:t>
            </a:r>
          </a:p>
          <a:p>
            <a:r>
              <a:rPr lang="en-US" dirty="0"/>
              <a:t>SharePoint: </a:t>
            </a:r>
            <a:r>
              <a:rPr lang="en-US" dirty="0">
                <a:hlinkClick r:id="rId5"/>
              </a:rPr>
              <a:t>www.cippsite.org</a:t>
            </a:r>
            <a:endParaRPr lang="en-US" dirty="0"/>
          </a:p>
        </p:txBody>
      </p:sp>
    </p:spTree>
    <p:extLst>
      <p:ext uri="{BB962C8B-B14F-4D97-AF65-F5344CB8AC3E}">
        <p14:creationId xmlns:p14="http://schemas.microsoft.com/office/powerpoint/2010/main" val="548589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nSpc>
                <a:spcPct val="100000"/>
              </a:lnSpc>
              <a:spcAft>
                <a:spcPts val="1200"/>
              </a:spcAft>
              <a:buNone/>
            </a:pPr>
            <a:r>
              <a:rPr lang="en-US" b="1" dirty="0"/>
              <a:t>Two Types of Performance Measures</a:t>
            </a:r>
          </a:p>
          <a:p>
            <a:pPr marL="514350" indent="-514350">
              <a:buFont typeface="+mj-lt"/>
              <a:buAutoNum type="arabicPeriod"/>
            </a:pPr>
            <a:r>
              <a:rPr lang="en-US" b="1" i="1" dirty="0"/>
              <a:t>GPRA: </a:t>
            </a:r>
            <a:r>
              <a:rPr lang="en-US" dirty="0"/>
              <a:t>Measures established for reporting to Congress under the </a:t>
            </a:r>
            <a:r>
              <a:rPr lang="en-US" i="1" dirty="0"/>
              <a:t>Government Performance and Results Act (GPRA).</a:t>
            </a:r>
          </a:p>
          <a:p>
            <a:pPr lvl="1">
              <a:spcAft>
                <a:spcPts val="1200"/>
              </a:spcAft>
            </a:pPr>
            <a:r>
              <a:rPr lang="en-US" dirty="0"/>
              <a:t>At OSEP, these are often called “Program” measures.</a:t>
            </a:r>
          </a:p>
          <a:p>
            <a:pPr marL="514350" indent="-514350">
              <a:spcAft>
                <a:spcPts val="1200"/>
              </a:spcAft>
              <a:buFont typeface="+mj-lt"/>
              <a:buAutoNum type="arabicPeriod"/>
            </a:pPr>
            <a:r>
              <a:rPr lang="en-US" b="1" dirty="0"/>
              <a:t>Project</a:t>
            </a:r>
            <a:r>
              <a:rPr lang="en-US" dirty="0"/>
              <a:t>: Project-specific performance measures, which are included in each approved grant application. They can be aligned to GPRA measures. </a:t>
            </a:r>
            <a:endParaRPr lang="en-US" dirty="0">
              <a:solidFill>
                <a:srgbClr val="FF0000"/>
              </a:solidFill>
            </a:endParaRPr>
          </a:p>
          <a:p>
            <a:pPr marL="0" indent="0">
              <a:buNone/>
            </a:pPr>
            <a:r>
              <a:rPr lang="en-US" dirty="0"/>
              <a:t>The </a:t>
            </a:r>
            <a:r>
              <a:rPr lang="en-US" i="1" dirty="0"/>
              <a:t>Guide</a:t>
            </a:r>
            <a:r>
              <a:rPr lang="en-US" dirty="0"/>
              <a:t> and today’s session focus on project measures.</a:t>
            </a:r>
          </a:p>
        </p:txBody>
      </p:sp>
      <p:sp>
        <p:nvSpPr>
          <p:cNvPr id="4" name="Slide Number Placeholder 3">
            <a:extLst>
              <a:ext uri="{FF2B5EF4-FFF2-40B4-BE49-F238E27FC236}">
                <a16:creationId xmlns:a16="http://schemas.microsoft.com/office/drawing/2014/main" id="{7932ED1F-ECBD-D143-82F0-4D4692E556DB}"/>
              </a:ext>
            </a:extLst>
          </p:cNvPr>
          <p:cNvSpPr>
            <a:spLocks noGrp="1"/>
          </p:cNvSpPr>
          <p:nvPr>
            <p:ph type="sldNum" sz="quarter" idx="12"/>
          </p:nvPr>
        </p:nvSpPr>
        <p:spPr>
          <a:xfrm>
            <a:off x="8064708" y="6356350"/>
            <a:ext cx="3657600" cy="365125"/>
          </a:xfrm>
        </p:spPr>
        <p:txBody>
          <a:bodyPr/>
          <a:lstStyle/>
          <a:p>
            <a:fld id="{BF6A9BE3-E0B7-EB45-ABDE-0E94E44725A1}" type="slidenum">
              <a:rPr lang="en-US" smtClean="0"/>
              <a:pPr/>
              <a:t>3</a:t>
            </a:fld>
            <a:endParaRPr lang="en-US" dirty="0"/>
          </a:p>
        </p:txBody>
      </p:sp>
      <p:sp>
        <p:nvSpPr>
          <p:cNvPr id="2" name="Title 1"/>
          <p:cNvSpPr>
            <a:spLocks noGrp="1"/>
          </p:cNvSpPr>
          <p:nvPr>
            <p:ph type="title"/>
          </p:nvPr>
        </p:nvSpPr>
        <p:spPr/>
        <p:txBody>
          <a:bodyPr/>
          <a:lstStyle/>
          <a:p>
            <a:r>
              <a:rPr lang="en-US" dirty="0"/>
              <a:t>Types of Performance Measures</a:t>
            </a:r>
          </a:p>
        </p:txBody>
      </p:sp>
    </p:spTree>
    <p:extLst>
      <p:ext uri="{BB962C8B-B14F-4D97-AF65-F5344CB8AC3E}">
        <p14:creationId xmlns:p14="http://schemas.microsoft.com/office/powerpoint/2010/main" val="1520771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his figure illustrates how the GPRA measures and project measures combine to create a portfolio of performance measures. The first rectangle represents a list of required GPRA measures, required measure 1 and required measure 2. The second rectangle represents a list of project-specific measures, project-specific measure 1, project-specific measure 2, GPRA-aligned measure 1, and GPRA-aligned measure 2. An arrow points from the two rectangles to a briefcase, to illustrate that together, both types of measures make up the portfolio of project measures." title="A Portfolio of Measures">
            <a:extLst>
              <a:ext uri="{FF2B5EF4-FFF2-40B4-BE49-F238E27FC236}">
                <a16:creationId xmlns:a16="http://schemas.microsoft.com/office/drawing/2014/main" id="{BAB69D6F-C9AE-9B41-ABB7-F6B355027DBE}"/>
              </a:ext>
            </a:extLst>
          </p:cNvPr>
          <p:cNvPicPr>
            <a:picLocks noGrp="1" noChangeAspect="1"/>
          </p:cNvPicPr>
          <p:nvPr>
            <p:ph idx="1"/>
          </p:nvPr>
        </p:nvPicPr>
        <p:blipFill>
          <a:blip r:embed="rId3"/>
          <a:stretch>
            <a:fillRect/>
          </a:stretch>
        </p:blipFill>
        <p:spPr>
          <a:xfrm>
            <a:off x="1926598" y="2068858"/>
            <a:ext cx="8129016" cy="3822097"/>
          </a:xfrm>
          <a:prstGeom prst="rect">
            <a:avLst/>
          </a:prstGeom>
        </p:spPr>
      </p:pic>
      <p:sp>
        <p:nvSpPr>
          <p:cNvPr id="6" name="Slide Number Placeholder 5">
            <a:extLst>
              <a:ext uri="{FF2B5EF4-FFF2-40B4-BE49-F238E27FC236}">
                <a16:creationId xmlns:a16="http://schemas.microsoft.com/office/drawing/2014/main" id="{2555625B-BA74-2549-BAA5-F48D7BABD3E5}"/>
              </a:ext>
            </a:extLst>
          </p:cNvPr>
          <p:cNvSpPr>
            <a:spLocks noGrp="1"/>
          </p:cNvSpPr>
          <p:nvPr>
            <p:ph type="sldNum" sz="quarter" idx="12"/>
          </p:nvPr>
        </p:nvSpPr>
        <p:spPr/>
        <p:txBody>
          <a:bodyPr/>
          <a:lstStyle/>
          <a:p>
            <a:fld id="{BF6A9BE3-E0B7-EB45-ABDE-0E94E44725A1}" type="slidenum">
              <a:rPr lang="en-US" smtClean="0"/>
              <a:pPr/>
              <a:t>4</a:t>
            </a:fld>
            <a:endParaRPr lang="en-US"/>
          </a:p>
        </p:txBody>
      </p:sp>
      <p:sp>
        <p:nvSpPr>
          <p:cNvPr id="2" name="Title 1"/>
          <p:cNvSpPr>
            <a:spLocks noGrp="1"/>
          </p:cNvSpPr>
          <p:nvPr>
            <p:ph type="title"/>
          </p:nvPr>
        </p:nvSpPr>
        <p:spPr/>
        <p:txBody>
          <a:bodyPr/>
          <a:lstStyle/>
          <a:p>
            <a:r>
              <a:rPr lang="en-US" dirty="0"/>
              <a:t>A Portfolio of Measures</a:t>
            </a:r>
          </a:p>
        </p:txBody>
      </p:sp>
    </p:spTree>
    <p:extLst>
      <p:ext uri="{BB962C8B-B14F-4D97-AF65-F5344CB8AC3E}">
        <p14:creationId xmlns:p14="http://schemas.microsoft.com/office/powerpoint/2010/main" val="3341653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9626" y="1825625"/>
            <a:ext cx="10778530" cy="4351338"/>
          </a:xfrm>
        </p:spPr>
        <p:txBody>
          <a:bodyPr/>
          <a:lstStyle/>
          <a:p>
            <a:pPr>
              <a:spcAft>
                <a:spcPts val="4200"/>
              </a:spcAft>
            </a:pPr>
            <a:r>
              <a:rPr lang="en-US" dirty="0"/>
              <a:t>Create a performance measurement team.</a:t>
            </a:r>
          </a:p>
          <a:p>
            <a:pPr>
              <a:spcAft>
                <a:spcPts val="4200"/>
              </a:spcAft>
            </a:pPr>
            <a:r>
              <a:rPr lang="en-US" dirty="0"/>
              <a:t>Identify team members with substantive knowledge of the project to serve in critical roles.</a:t>
            </a:r>
          </a:p>
          <a:p>
            <a:pPr>
              <a:spcAft>
                <a:spcPts val="4200"/>
              </a:spcAft>
            </a:pPr>
            <a:r>
              <a:rPr lang="en-US" dirty="0"/>
              <a:t>Establish a meeting schedule.</a:t>
            </a:r>
          </a:p>
          <a:p>
            <a:pPr>
              <a:spcAft>
                <a:spcPts val="4200"/>
              </a:spcAft>
            </a:pPr>
            <a:r>
              <a:rPr lang="en-US" dirty="0"/>
              <a:t>Identify suggested ground rules for the work.</a:t>
            </a:r>
          </a:p>
        </p:txBody>
      </p:sp>
      <p:sp>
        <p:nvSpPr>
          <p:cNvPr id="4" name="Slide Number Placeholder 3">
            <a:extLst>
              <a:ext uri="{FF2B5EF4-FFF2-40B4-BE49-F238E27FC236}">
                <a16:creationId xmlns:a16="http://schemas.microsoft.com/office/drawing/2014/main" id="{FDE38777-E766-0D41-858C-F36E3F94A08B}"/>
              </a:ext>
            </a:extLst>
          </p:cNvPr>
          <p:cNvSpPr>
            <a:spLocks noGrp="1"/>
          </p:cNvSpPr>
          <p:nvPr>
            <p:ph type="sldNum" sz="quarter" idx="12"/>
          </p:nvPr>
        </p:nvSpPr>
        <p:spPr/>
        <p:txBody>
          <a:bodyPr/>
          <a:lstStyle/>
          <a:p>
            <a:fld id="{BF6A9BE3-E0B7-EB45-ABDE-0E94E44725A1}" type="slidenum">
              <a:rPr lang="en-US" smtClean="0"/>
              <a:pPr/>
              <a:t>5</a:t>
            </a:fld>
            <a:endParaRPr lang="en-US"/>
          </a:p>
        </p:txBody>
      </p:sp>
      <p:sp>
        <p:nvSpPr>
          <p:cNvPr id="2" name="Title 1"/>
          <p:cNvSpPr>
            <a:spLocks noGrp="1"/>
          </p:cNvSpPr>
          <p:nvPr>
            <p:ph type="title"/>
          </p:nvPr>
        </p:nvSpPr>
        <p:spPr/>
        <p:txBody>
          <a:bodyPr/>
          <a:lstStyle/>
          <a:p>
            <a:r>
              <a:rPr lang="en-US" dirty="0"/>
              <a:t>Setting the Stage for Success</a:t>
            </a:r>
          </a:p>
        </p:txBody>
      </p:sp>
    </p:spTree>
    <p:extLst>
      <p:ext uri="{BB962C8B-B14F-4D97-AF65-F5344CB8AC3E}">
        <p14:creationId xmlns:p14="http://schemas.microsoft.com/office/powerpoint/2010/main" val="2408740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27A8E7-6D73-422B-8DC1-FDCB0C9D6E0E}"/>
              </a:ext>
            </a:extLst>
          </p:cNvPr>
          <p:cNvSpPr>
            <a:spLocks noGrp="1"/>
          </p:cNvSpPr>
          <p:nvPr>
            <p:ph idx="1"/>
          </p:nvPr>
        </p:nvSpPr>
        <p:spPr/>
        <p:txBody>
          <a:bodyPr/>
          <a:lstStyle/>
          <a:p>
            <a:r>
              <a:rPr lang="en-US" dirty="0"/>
              <a:t>What is your level of familiarity with project performance measurement?</a:t>
            </a:r>
          </a:p>
          <a:p>
            <a:pPr marL="457200" lvl="1" indent="0">
              <a:buNone/>
            </a:pPr>
            <a:r>
              <a:rPr lang="en-US" dirty="0"/>
              <a:t>1. Unfamiliar</a:t>
            </a:r>
          </a:p>
          <a:p>
            <a:pPr marL="457200" lvl="1" indent="0">
              <a:buNone/>
            </a:pPr>
            <a:r>
              <a:rPr lang="en-US" dirty="0"/>
              <a:t>2. Somewhat familiar</a:t>
            </a:r>
          </a:p>
          <a:p>
            <a:pPr marL="457200" lvl="1" indent="0">
              <a:buNone/>
            </a:pPr>
            <a:r>
              <a:rPr lang="en-US" dirty="0"/>
              <a:t>3. Familiar</a:t>
            </a:r>
          </a:p>
          <a:p>
            <a:pPr marL="457200" lvl="1" indent="0">
              <a:buNone/>
            </a:pPr>
            <a:r>
              <a:rPr lang="en-US" dirty="0"/>
              <a:t>4. Very familiar</a:t>
            </a:r>
          </a:p>
        </p:txBody>
      </p:sp>
      <p:sp>
        <p:nvSpPr>
          <p:cNvPr id="3" name="Slide Number Placeholder 2">
            <a:extLst>
              <a:ext uri="{FF2B5EF4-FFF2-40B4-BE49-F238E27FC236}">
                <a16:creationId xmlns:a16="http://schemas.microsoft.com/office/drawing/2014/main" id="{45217FBF-FAB2-42AC-9E92-8712C7E09E77}"/>
              </a:ext>
            </a:extLst>
          </p:cNvPr>
          <p:cNvSpPr>
            <a:spLocks noGrp="1"/>
          </p:cNvSpPr>
          <p:nvPr>
            <p:ph type="sldNum" sz="quarter" idx="12"/>
          </p:nvPr>
        </p:nvSpPr>
        <p:spPr/>
        <p:txBody>
          <a:bodyPr/>
          <a:lstStyle/>
          <a:p>
            <a:fld id="{BF6A9BE3-E0B7-EB45-ABDE-0E94E44725A1}" type="slidenum">
              <a:rPr lang="en-US" smtClean="0"/>
              <a:pPr/>
              <a:t>6</a:t>
            </a:fld>
            <a:endParaRPr lang="en-US"/>
          </a:p>
        </p:txBody>
      </p:sp>
      <p:sp>
        <p:nvSpPr>
          <p:cNvPr id="4" name="Title 3">
            <a:extLst>
              <a:ext uri="{FF2B5EF4-FFF2-40B4-BE49-F238E27FC236}">
                <a16:creationId xmlns:a16="http://schemas.microsoft.com/office/drawing/2014/main" id="{5A58B51E-BAF8-4A8D-BF20-64C041B2B680}"/>
              </a:ext>
            </a:extLst>
          </p:cNvPr>
          <p:cNvSpPr>
            <a:spLocks noGrp="1"/>
          </p:cNvSpPr>
          <p:nvPr>
            <p:ph type="title"/>
          </p:nvPr>
        </p:nvSpPr>
        <p:spPr/>
        <p:txBody>
          <a:bodyPr/>
          <a:lstStyle/>
          <a:p>
            <a:r>
              <a:rPr lang="en-US" dirty="0" smtClean="0"/>
              <a:t>Learning </a:t>
            </a:r>
            <a:r>
              <a:rPr lang="en-US" dirty="0"/>
              <a:t>Check</a:t>
            </a:r>
          </a:p>
        </p:txBody>
      </p:sp>
      <p:sp>
        <p:nvSpPr>
          <p:cNvPr id="5" name="Rectangle 4"/>
          <p:cNvSpPr/>
          <p:nvPr/>
        </p:nvSpPr>
        <p:spPr>
          <a:xfrm>
            <a:off x="634057" y="1825625"/>
            <a:ext cx="10714099" cy="33192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197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is image uses a staircase pattern to illustrate the five-step process for developing high-quality performance measures. The first step is “Build foundational knowledge,” the second is “Identify activities, outputs, and outcomes,” the third is “Identify indicators of progress,” the fourth is “Select logic model items,” and the fifth and final step is “Finalize measure language.”" title="5-Step Process for Measure Development"/>
          <p:cNvPicPr>
            <a:picLocks noGrp="1" noChangeAspect="1"/>
          </p:cNvPicPr>
          <p:nvPr>
            <p:ph idx="1"/>
          </p:nvPr>
        </p:nvPicPr>
        <p:blipFill>
          <a:blip r:embed="rId3"/>
          <a:stretch>
            <a:fillRect/>
          </a:stretch>
        </p:blipFill>
        <p:spPr>
          <a:xfrm>
            <a:off x="284395" y="1928537"/>
            <a:ext cx="11623209" cy="4085144"/>
          </a:xfrm>
          <a:prstGeom prst="rect">
            <a:avLst/>
          </a:prstGeom>
        </p:spPr>
      </p:pic>
      <p:sp>
        <p:nvSpPr>
          <p:cNvPr id="3" name="Slide Number Placeholder 2">
            <a:extLst>
              <a:ext uri="{FF2B5EF4-FFF2-40B4-BE49-F238E27FC236}">
                <a16:creationId xmlns:a16="http://schemas.microsoft.com/office/drawing/2014/main" id="{FAAA3AC9-BF3C-BB4D-A250-6A7F0AF004E9}"/>
              </a:ext>
            </a:extLst>
          </p:cNvPr>
          <p:cNvSpPr>
            <a:spLocks noGrp="1"/>
          </p:cNvSpPr>
          <p:nvPr>
            <p:ph type="sldNum" sz="quarter" idx="12"/>
          </p:nvPr>
        </p:nvSpPr>
        <p:spPr/>
        <p:txBody>
          <a:bodyPr/>
          <a:lstStyle/>
          <a:p>
            <a:fld id="{BF6A9BE3-E0B7-EB45-ABDE-0E94E44725A1}" type="slidenum">
              <a:rPr lang="en-US" smtClean="0"/>
              <a:pPr/>
              <a:t>7</a:t>
            </a:fld>
            <a:endParaRPr lang="en-US"/>
          </a:p>
        </p:txBody>
      </p:sp>
      <p:sp>
        <p:nvSpPr>
          <p:cNvPr id="2" name="Title 1"/>
          <p:cNvSpPr>
            <a:spLocks noGrp="1"/>
          </p:cNvSpPr>
          <p:nvPr>
            <p:ph type="title"/>
          </p:nvPr>
        </p:nvSpPr>
        <p:spPr/>
        <p:txBody>
          <a:bodyPr/>
          <a:lstStyle/>
          <a:p>
            <a:r>
              <a:rPr lang="en-US" dirty="0"/>
              <a:t>5-Step Process for Measure Development</a:t>
            </a:r>
          </a:p>
        </p:txBody>
      </p:sp>
    </p:spTree>
    <p:extLst>
      <p:ext uri="{BB962C8B-B14F-4D97-AF65-F5344CB8AC3E}">
        <p14:creationId xmlns:p14="http://schemas.microsoft.com/office/powerpoint/2010/main" val="2243071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9626" y="1825625"/>
            <a:ext cx="10464134" cy="4351338"/>
          </a:xfrm>
        </p:spPr>
        <p:txBody>
          <a:bodyPr>
            <a:normAutofit/>
          </a:bodyPr>
          <a:lstStyle/>
          <a:p>
            <a:pPr>
              <a:spcAft>
                <a:spcPts val="4200"/>
              </a:spcAft>
            </a:pPr>
            <a:r>
              <a:rPr lang="en-US" dirty="0"/>
              <a:t>Take time to review all relevant documentation to ensure a strong foundation for measure development.</a:t>
            </a:r>
          </a:p>
          <a:p>
            <a:pPr>
              <a:spcAft>
                <a:spcPts val="4200"/>
              </a:spcAft>
            </a:pPr>
            <a:r>
              <a:rPr lang="en-US" dirty="0"/>
              <a:t>Ensure all team members hold a shared understanding </a:t>
            </a:r>
            <a:br>
              <a:rPr lang="en-US" dirty="0"/>
            </a:br>
            <a:r>
              <a:rPr lang="en-US" dirty="0"/>
              <a:t>of the background materials supporting the work.</a:t>
            </a:r>
          </a:p>
          <a:p>
            <a:endParaRPr lang="en-US" dirty="0"/>
          </a:p>
        </p:txBody>
      </p:sp>
      <p:sp>
        <p:nvSpPr>
          <p:cNvPr id="4" name="Slide Number Placeholder 3">
            <a:extLst>
              <a:ext uri="{FF2B5EF4-FFF2-40B4-BE49-F238E27FC236}">
                <a16:creationId xmlns:a16="http://schemas.microsoft.com/office/drawing/2014/main" id="{0B95635A-EBA9-4B45-BD03-8D59EDE958C7}"/>
              </a:ext>
            </a:extLst>
          </p:cNvPr>
          <p:cNvSpPr>
            <a:spLocks noGrp="1"/>
          </p:cNvSpPr>
          <p:nvPr>
            <p:ph type="sldNum" sz="quarter" idx="12"/>
          </p:nvPr>
        </p:nvSpPr>
        <p:spPr/>
        <p:txBody>
          <a:bodyPr/>
          <a:lstStyle/>
          <a:p>
            <a:fld id="{BF6A9BE3-E0B7-EB45-ABDE-0E94E44725A1}" type="slidenum">
              <a:rPr lang="en-US" smtClean="0"/>
              <a:pPr/>
              <a:t>8</a:t>
            </a:fld>
            <a:endParaRPr lang="en-US"/>
          </a:p>
        </p:txBody>
      </p:sp>
      <p:sp>
        <p:nvSpPr>
          <p:cNvPr id="2" name="Title 1"/>
          <p:cNvSpPr>
            <a:spLocks noGrp="1"/>
          </p:cNvSpPr>
          <p:nvPr>
            <p:ph type="title"/>
          </p:nvPr>
        </p:nvSpPr>
        <p:spPr/>
        <p:txBody>
          <a:bodyPr/>
          <a:lstStyle/>
          <a:p>
            <a:r>
              <a:rPr lang="en-US" dirty="0"/>
              <a:t>Step 1: Build Foundational Knowledge – 1 of 3 </a:t>
            </a:r>
          </a:p>
        </p:txBody>
      </p:sp>
    </p:spTree>
    <p:extLst>
      <p:ext uri="{BB962C8B-B14F-4D97-AF65-F5344CB8AC3E}">
        <p14:creationId xmlns:p14="http://schemas.microsoft.com/office/powerpoint/2010/main" val="2133710560"/>
      </p:ext>
    </p:extLst>
  </p:cSld>
  <p:clrMapOvr>
    <a:masterClrMapping/>
  </p:clrMapOvr>
</p:sld>
</file>

<file path=ppt/theme/theme1.xml><?xml version="1.0" encoding="utf-8"?>
<a:theme xmlns:a="http://schemas.openxmlformats.org/drawingml/2006/main" name="Office Theme">
  <a:themeElements>
    <a:clrScheme name="Custom 2">
      <a:dk1>
        <a:srgbClr val="282654"/>
      </a:dk1>
      <a:lt1>
        <a:srgbClr val="F0ECF3"/>
      </a:lt1>
      <a:dk2>
        <a:srgbClr val="282654"/>
      </a:dk2>
      <a:lt2>
        <a:srgbClr val="EEECE1"/>
      </a:lt2>
      <a:accent1>
        <a:srgbClr val="3A559C"/>
      </a:accent1>
      <a:accent2>
        <a:srgbClr val="58255C"/>
      </a:accent2>
      <a:accent3>
        <a:srgbClr val="C44A26"/>
      </a:accent3>
      <a:accent4>
        <a:srgbClr val="272653"/>
      </a:accent4>
      <a:accent5>
        <a:srgbClr val="858ABB"/>
      </a:accent5>
      <a:accent6>
        <a:srgbClr val="D17F5C"/>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2524</TotalTime>
  <Words>1381</Words>
  <Application>Microsoft Office PowerPoint</Application>
  <PresentationFormat>Widescreen</PresentationFormat>
  <Paragraphs>258</Paragraphs>
  <Slides>33</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Helvetica</vt:lpstr>
      <vt:lpstr>Office Theme</vt:lpstr>
      <vt:lpstr>Grantee Guide to Project Performance Measurement</vt:lpstr>
      <vt:lpstr>Today’s Session</vt:lpstr>
      <vt:lpstr>Big Picture: Information to be Covered</vt:lpstr>
      <vt:lpstr>Types of Performance Measures</vt:lpstr>
      <vt:lpstr>A Portfolio of Measures</vt:lpstr>
      <vt:lpstr>Setting the Stage for Success</vt:lpstr>
      <vt:lpstr>Learning Check</vt:lpstr>
      <vt:lpstr>5-Step Process for Measure Development</vt:lpstr>
      <vt:lpstr>Step 1: Build Foundational Knowledge – 1 of 3 </vt:lpstr>
      <vt:lpstr>Step 1: Build Foundational Knowledge – 2 of 3</vt:lpstr>
      <vt:lpstr>Step 1: Build Foundational Knowledge – 3 of 3</vt:lpstr>
      <vt:lpstr>Step 1 Template:  Summary of Key Points from Document Review</vt:lpstr>
      <vt:lpstr>Learning Check</vt:lpstr>
      <vt:lpstr>Learning Check</vt:lpstr>
      <vt:lpstr>Step 2: Identify Key Project Activities, Outputs, and Outcomes </vt:lpstr>
      <vt:lpstr>Step 2 Template:  Key Project Activities, Outputs, and Outcomes</vt:lpstr>
      <vt:lpstr>Step 2 Template Demonstration</vt:lpstr>
      <vt:lpstr>Step 3: Identify the most critical indicators of progress  and results</vt:lpstr>
      <vt:lpstr>Step 3 Template A:  Assessment of Key Project Activities, Outputs, and Outcomes</vt:lpstr>
      <vt:lpstr>Step 3 Template A:  Assessment of Key Project Activities, Outputs, and Outcomes</vt:lpstr>
      <vt:lpstr>Step 3 Template B:  Key Items to Use as Potential Project Measures</vt:lpstr>
      <vt:lpstr>Step 3 Template B:  Key Items to Use as Potential Project Measures</vt:lpstr>
      <vt:lpstr>Learning Check</vt:lpstr>
      <vt:lpstr>Step 4: Select Logic Model Items</vt:lpstr>
      <vt:lpstr>Step 4 Template:  Final List of Items for Use as Project Performance Measures</vt:lpstr>
      <vt:lpstr>Learning Check</vt:lpstr>
      <vt:lpstr>Step 5: Finalize Performance Measure Language</vt:lpstr>
      <vt:lpstr>Step 5 Template:  Final Project Performance Measure Language</vt:lpstr>
      <vt:lpstr>Step 5 Template:  Final Project Performance Measure Language</vt:lpstr>
      <vt:lpstr>Final Project Measure Text for Sample Item</vt:lpstr>
      <vt:lpstr>Reminders</vt:lpstr>
      <vt:lpstr>Questions and Discussion</vt:lpstr>
      <vt:lpstr>Questions for CIPP?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Measuring Project Performance: Tips and Tools to Showcase Your Results</dc:title>
  <dc:subject>This document provides information about how to develop project-level performance measures.</dc:subject>
  <dc:creator>Victoria Schaefer, Shauna Harps, Hadley Moore, and Jill Lammert</dc:creator>
  <cp:keywords>GPRA, performance measurement, project-level performance measure development, five-step process, strategies</cp:keywords>
  <cp:lastModifiedBy>Shauna Harps</cp:lastModifiedBy>
  <cp:revision>241</cp:revision>
  <cp:lastPrinted>2018-10-29T18:49:25Z</cp:lastPrinted>
  <dcterms:created xsi:type="dcterms:W3CDTF">2018-06-18T00:43:16Z</dcterms:created>
  <dcterms:modified xsi:type="dcterms:W3CDTF">2018-11-21T17:11:23Z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