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31" r:id="rId1"/>
  </p:sldMasterIdLst>
  <p:notesMasterIdLst>
    <p:notesMasterId r:id="rId25"/>
  </p:notesMasterIdLst>
  <p:handoutMasterIdLst>
    <p:handoutMasterId r:id="rId26"/>
  </p:handoutMasterIdLst>
  <p:sldIdLst>
    <p:sldId id="256" r:id="rId2"/>
    <p:sldId id="319" r:id="rId3"/>
    <p:sldId id="325" r:id="rId4"/>
    <p:sldId id="326" r:id="rId5"/>
    <p:sldId id="327" r:id="rId6"/>
    <p:sldId id="340" r:id="rId7"/>
    <p:sldId id="324" r:id="rId8"/>
    <p:sldId id="298" r:id="rId9"/>
    <p:sldId id="343" r:id="rId10"/>
    <p:sldId id="321" r:id="rId11"/>
    <p:sldId id="323" r:id="rId12"/>
    <p:sldId id="346" r:id="rId13"/>
    <p:sldId id="331" r:id="rId14"/>
    <p:sldId id="274" r:id="rId15"/>
    <p:sldId id="270" r:id="rId16"/>
    <p:sldId id="347" r:id="rId17"/>
    <p:sldId id="348" r:id="rId18"/>
    <p:sldId id="303" r:id="rId19"/>
    <p:sldId id="329" r:id="rId20"/>
    <p:sldId id="334" r:id="rId21"/>
    <p:sldId id="318" r:id="rId22"/>
    <p:sldId id="338" r:id="rId23"/>
    <p:sldId id="337" r:id="rId2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tti" initials="P" lastIdx="1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7" autoAdjust="0"/>
    <p:restoredTop sz="94514" autoAdjust="0"/>
  </p:normalViewPr>
  <p:slideViewPr>
    <p:cSldViewPr>
      <p:cViewPr varScale="1">
        <p:scale>
          <a:sx n="110" d="100"/>
          <a:sy n="110" d="100"/>
        </p:scale>
        <p:origin x="1638"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186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vl1pPr>
          </a:lstStyle>
          <a:p>
            <a:pPr>
              <a:defRPr/>
            </a:pPr>
            <a:endParaRPr lang="en-US" dirty="0"/>
          </a:p>
        </p:txBody>
      </p:sp>
      <p:sp>
        <p:nvSpPr>
          <p:cNvPr id="3" name="Date Placeholder 2"/>
          <p:cNvSpPr>
            <a:spLocks noGrp="1"/>
          </p:cNvSpPr>
          <p:nvPr>
            <p:ph type="dt" sz="quarter" idx="1"/>
          </p:nvPr>
        </p:nvSpPr>
        <p:spPr>
          <a:xfrm>
            <a:off x="3970734" y="1"/>
            <a:ext cx="3038145" cy="464205"/>
          </a:xfrm>
          <a:prstGeom prst="rect">
            <a:avLst/>
          </a:prstGeom>
        </p:spPr>
        <p:txBody>
          <a:bodyPr vert="horz" lIns="93172" tIns="46586" rIns="93172" bIns="46586" rtlCol="0"/>
          <a:lstStyle>
            <a:lvl1pPr algn="r">
              <a:defRPr sz="1300"/>
            </a:lvl1pPr>
          </a:lstStyle>
          <a:p>
            <a:pPr>
              <a:defRPr/>
            </a:pPr>
            <a:fld id="{E045F628-5751-4CDF-988B-073A80595D76}" type="datetimeFigureOut">
              <a:rPr lang="en-US"/>
              <a:pPr>
                <a:defRPr/>
              </a:pPr>
              <a:t>4/18/2017</a:t>
            </a:fld>
            <a:endParaRPr lang="en-US" dirty="0"/>
          </a:p>
        </p:txBody>
      </p:sp>
      <p:sp>
        <p:nvSpPr>
          <p:cNvPr id="4" name="Footer Placeholder 3"/>
          <p:cNvSpPr>
            <a:spLocks noGrp="1"/>
          </p:cNvSpPr>
          <p:nvPr>
            <p:ph type="ftr" sz="quarter" idx="2"/>
          </p:nvPr>
        </p:nvSpPr>
        <p:spPr>
          <a:xfrm>
            <a:off x="0" y="8830659"/>
            <a:ext cx="3038145" cy="464205"/>
          </a:xfrm>
          <a:prstGeom prst="rect">
            <a:avLst/>
          </a:prstGeom>
        </p:spPr>
        <p:txBody>
          <a:bodyPr vert="horz" lIns="93172" tIns="46586" rIns="93172" bIns="46586" rtlCol="0" anchor="b"/>
          <a:lstStyle>
            <a:lvl1pPr algn="l">
              <a:defRPr sz="1300"/>
            </a:lvl1pPr>
          </a:lstStyle>
          <a:p>
            <a:pPr>
              <a:defRPr/>
            </a:pPr>
            <a:endParaRPr lang="en-US" dirty="0"/>
          </a:p>
        </p:txBody>
      </p:sp>
      <p:sp>
        <p:nvSpPr>
          <p:cNvPr id="5" name="Slide Number Placeholder 4"/>
          <p:cNvSpPr>
            <a:spLocks noGrp="1"/>
          </p:cNvSpPr>
          <p:nvPr>
            <p:ph type="sldNum" sz="quarter" idx="3"/>
          </p:nvPr>
        </p:nvSpPr>
        <p:spPr>
          <a:xfrm>
            <a:off x="3970734" y="8830659"/>
            <a:ext cx="3038145" cy="464205"/>
          </a:xfrm>
          <a:prstGeom prst="rect">
            <a:avLst/>
          </a:prstGeom>
        </p:spPr>
        <p:txBody>
          <a:bodyPr vert="horz" lIns="93172" tIns="46586" rIns="93172" bIns="46586" rtlCol="0" anchor="b"/>
          <a:lstStyle>
            <a:lvl1pPr algn="r">
              <a:defRPr sz="1300"/>
            </a:lvl1pPr>
          </a:lstStyle>
          <a:p>
            <a:pPr>
              <a:defRPr/>
            </a:pPr>
            <a:fld id="{589DC83B-605E-4B89-A749-00809C68D271}" type="slidenum">
              <a:rPr lang="en-US"/>
              <a:pPr>
                <a:defRPr/>
              </a:pPr>
              <a:t>‹#›</a:t>
            </a:fld>
            <a:endParaRPr lang="en-US" dirty="0"/>
          </a:p>
        </p:txBody>
      </p:sp>
    </p:spTree>
    <p:extLst>
      <p:ext uri="{BB962C8B-B14F-4D97-AF65-F5344CB8AC3E}">
        <p14:creationId xmlns:p14="http://schemas.microsoft.com/office/powerpoint/2010/main" val="3110610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45" cy="464205"/>
          </a:xfrm>
          <a:prstGeom prst="rect">
            <a:avLst/>
          </a:prstGeom>
        </p:spPr>
        <p:txBody>
          <a:bodyPr vert="horz" lIns="93172" tIns="46586" rIns="93172" bIns="46586" rtlCol="0"/>
          <a:lstStyle>
            <a:lvl1pPr algn="l">
              <a:defRPr sz="1300"/>
            </a:lvl1pPr>
          </a:lstStyle>
          <a:p>
            <a:pPr>
              <a:defRPr/>
            </a:pPr>
            <a:endParaRPr lang="en-US" dirty="0"/>
          </a:p>
        </p:txBody>
      </p:sp>
      <p:sp>
        <p:nvSpPr>
          <p:cNvPr id="3" name="Date Placeholder 2"/>
          <p:cNvSpPr>
            <a:spLocks noGrp="1"/>
          </p:cNvSpPr>
          <p:nvPr>
            <p:ph type="dt" idx="1"/>
          </p:nvPr>
        </p:nvSpPr>
        <p:spPr>
          <a:xfrm>
            <a:off x="3970734" y="1"/>
            <a:ext cx="3038145" cy="464205"/>
          </a:xfrm>
          <a:prstGeom prst="rect">
            <a:avLst/>
          </a:prstGeom>
        </p:spPr>
        <p:txBody>
          <a:bodyPr vert="horz" lIns="93172" tIns="46586" rIns="93172" bIns="46586" rtlCol="0"/>
          <a:lstStyle>
            <a:lvl1pPr algn="r">
              <a:defRPr sz="1300"/>
            </a:lvl1pPr>
          </a:lstStyle>
          <a:p>
            <a:pPr>
              <a:defRPr/>
            </a:pPr>
            <a:fld id="{0971A32B-5DCC-4F99-8AC3-28239EBDE798}" type="datetimeFigureOut">
              <a:rPr lang="en-US"/>
              <a:pPr>
                <a:defRPr/>
              </a:pPr>
              <a:t>4/18/2017</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dirty="0" smtClean="0"/>
          </a:p>
        </p:txBody>
      </p:sp>
      <p:sp>
        <p:nvSpPr>
          <p:cNvPr id="5" name="Notes Placeholder 4"/>
          <p:cNvSpPr>
            <a:spLocks noGrp="1"/>
          </p:cNvSpPr>
          <p:nvPr>
            <p:ph type="body" sz="quarter" idx="3"/>
          </p:nvPr>
        </p:nvSpPr>
        <p:spPr>
          <a:xfrm>
            <a:off x="701345" y="4416099"/>
            <a:ext cx="5607711" cy="4182457"/>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659"/>
            <a:ext cx="3038145" cy="464205"/>
          </a:xfrm>
          <a:prstGeom prst="rect">
            <a:avLst/>
          </a:prstGeom>
        </p:spPr>
        <p:txBody>
          <a:bodyPr vert="horz" lIns="93172" tIns="46586" rIns="93172" bIns="46586"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3970734" y="8830659"/>
            <a:ext cx="3038145" cy="464205"/>
          </a:xfrm>
          <a:prstGeom prst="rect">
            <a:avLst/>
          </a:prstGeom>
        </p:spPr>
        <p:txBody>
          <a:bodyPr vert="horz" lIns="93172" tIns="46586" rIns="93172" bIns="46586" rtlCol="0" anchor="b"/>
          <a:lstStyle>
            <a:lvl1pPr algn="r">
              <a:defRPr sz="1300"/>
            </a:lvl1pPr>
          </a:lstStyle>
          <a:p>
            <a:pPr>
              <a:defRPr/>
            </a:pPr>
            <a:fld id="{70F9F4C7-7C29-40DD-9F1D-350ED6157D9A}" type="slidenum">
              <a:rPr lang="en-US"/>
              <a:pPr>
                <a:defRPr/>
              </a:pPr>
              <a:t>‹#›</a:t>
            </a:fld>
            <a:endParaRPr lang="en-US" dirty="0"/>
          </a:p>
        </p:txBody>
      </p:sp>
    </p:spTree>
    <p:extLst>
      <p:ext uri="{BB962C8B-B14F-4D97-AF65-F5344CB8AC3E}">
        <p14:creationId xmlns:p14="http://schemas.microsoft.com/office/powerpoint/2010/main" val="24157852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3A0ED25-88B3-43C2-AAFB-594F432CBF2D}" type="slidenum">
              <a:rPr lang="en-US" smtClean="0"/>
              <a:pPr/>
              <a:t>1</a:t>
            </a:fld>
            <a:endParaRPr lang="en-US" dirty="0" smtClean="0"/>
          </a:p>
        </p:txBody>
      </p:sp>
    </p:spTree>
    <p:extLst>
      <p:ext uri="{BB962C8B-B14F-4D97-AF65-F5344CB8AC3E}">
        <p14:creationId xmlns:p14="http://schemas.microsoft.com/office/powerpoint/2010/main" val="3491057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70F9F4C7-7C29-40DD-9F1D-350ED6157D9A}" type="slidenum">
              <a:rPr lang="en-US" smtClean="0"/>
              <a:pPr>
                <a:defRPr/>
              </a:pPr>
              <a:t>8</a:t>
            </a:fld>
            <a:endParaRPr lang="en-US" dirty="0"/>
          </a:p>
        </p:txBody>
      </p:sp>
    </p:spTree>
    <p:extLst>
      <p:ext uri="{BB962C8B-B14F-4D97-AF65-F5344CB8AC3E}">
        <p14:creationId xmlns:p14="http://schemas.microsoft.com/office/powerpoint/2010/main" val="1725265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0F9F4C7-7C29-40DD-9F1D-350ED6157D9A}" type="slidenum">
              <a:rPr lang="en-US" smtClean="0"/>
              <a:pPr>
                <a:defRPr/>
              </a:pPr>
              <a:t>10</a:t>
            </a:fld>
            <a:endParaRPr lang="en-US" dirty="0"/>
          </a:p>
        </p:txBody>
      </p:sp>
    </p:spTree>
    <p:extLst>
      <p:ext uri="{BB962C8B-B14F-4D97-AF65-F5344CB8AC3E}">
        <p14:creationId xmlns:p14="http://schemas.microsoft.com/office/powerpoint/2010/main" val="21861118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Edited.</a:t>
            </a:r>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CCE044A-20EE-480D-ACCA-8997223ED975}" type="slidenum">
              <a:rPr lang="en-US" smtClean="0"/>
              <a:pPr/>
              <a:t>14</a:t>
            </a:fld>
            <a:endParaRPr lang="en-US" dirty="0" smtClean="0"/>
          </a:p>
        </p:txBody>
      </p:sp>
    </p:spTree>
    <p:extLst>
      <p:ext uri="{BB962C8B-B14F-4D97-AF65-F5344CB8AC3E}">
        <p14:creationId xmlns:p14="http://schemas.microsoft.com/office/powerpoint/2010/main" val="2852757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00C3EF4-7804-41AF-A5FB-BC46369E9DFB}" type="slidenum">
              <a:rPr lang="en-US" smtClean="0"/>
              <a:pPr/>
              <a:t>15</a:t>
            </a:fld>
            <a:endParaRPr lang="en-US" dirty="0" smtClean="0"/>
          </a:p>
        </p:txBody>
      </p:sp>
    </p:spTree>
    <p:extLst>
      <p:ext uri="{BB962C8B-B14F-4D97-AF65-F5344CB8AC3E}">
        <p14:creationId xmlns:p14="http://schemas.microsoft.com/office/powerpoint/2010/main" val="2832998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For</a:t>
            </a:r>
            <a:r>
              <a:rPr lang="en-US" baseline="0" dirty="0" smtClean="0"/>
              <a:t> the 84.327 grants (not Media Services grants), TSG first asks for a list of up to 10 new products and 10 new services released in FY2016. TSG randomly selects one item from each list. These are the new product and new services that will be reviewed. When developing your lists, remember:</a:t>
            </a:r>
          </a:p>
          <a:p>
            <a:endParaRPr lang="en-US" baseline="0" dirty="0" smtClean="0"/>
          </a:p>
          <a:p>
            <a:pPr marL="171450" indent="-171450">
              <a:buFont typeface="Arial" panose="020B0604020202020204" pitchFamily="34" charset="0"/>
              <a:buChar char="•"/>
            </a:pPr>
            <a:r>
              <a:rPr lang="en-US" baseline="0" dirty="0" smtClean="0"/>
              <a:t>You don’t have to include 10 new products or services. 10 is just the maximum. Focus on listing the major products and services you released for the first time on FY2016.</a:t>
            </a:r>
          </a:p>
          <a:p>
            <a:pPr marL="171450" indent="-171450">
              <a:buFont typeface="Arial" panose="020B0604020202020204" pitchFamily="34" charset="0"/>
              <a:buChar char="•"/>
            </a:pPr>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Examples of products include: software or hardware products, journal or informational articles, research reports, booklets, pamphlets (not marketing brochures about your project), web-based instructional materials, manuals, DVDs, CDs, multi-media kits or modules, PowerPoint presentations.</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Examples of services include conducting training or technical assistance, providing captioning, video description, Braille, or other accessible formatting of text or media, leading and convening informational meetings, responding to inquiries from a targeted population.</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For the purpose of this performance measurement review process, maintaining a website is </a:t>
            </a:r>
            <a:r>
              <a:rPr lang="en-US" sz="1200" u="sng" kern="1200" dirty="0" smtClean="0">
                <a:solidFill>
                  <a:schemeClr val="tx1"/>
                </a:solidFill>
                <a:effectLst/>
                <a:latin typeface="+mn-lt"/>
                <a:ea typeface="+mn-ea"/>
                <a:cs typeface="+mn-cs"/>
              </a:rPr>
              <a:t>not</a:t>
            </a:r>
            <a:r>
              <a:rPr lang="en-US" sz="1200" kern="1200" dirty="0" smtClean="0">
                <a:solidFill>
                  <a:schemeClr val="tx1"/>
                </a:solidFill>
                <a:effectLst/>
                <a:latin typeface="+mn-lt"/>
                <a:ea typeface="+mn-ea"/>
                <a:cs typeface="+mn-cs"/>
              </a:rPr>
              <a:t> considered to be either a product or a service.</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0F9F4C7-7C29-40DD-9F1D-350ED6157D9A}" type="slidenum">
              <a:rPr lang="en-US" smtClean="0"/>
              <a:pPr>
                <a:defRPr/>
              </a:pPr>
              <a:t>16</a:t>
            </a:fld>
            <a:endParaRPr lang="en-US" dirty="0"/>
          </a:p>
        </p:txBody>
      </p:sp>
    </p:spTree>
    <p:extLst>
      <p:ext uri="{BB962C8B-B14F-4D97-AF65-F5344CB8AC3E}">
        <p14:creationId xmlns:p14="http://schemas.microsoft.com/office/powerpoint/2010/main" val="237761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The Media Product,</a:t>
            </a:r>
            <a:r>
              <a:rPr lang="en-US" baseline="0" dirty="0" smtClean="0"/>
              <a:t> New Product, and New Service Description Guides are very important to the GPRA review process. They need your time and attention.</a:t>
            </a:r>
          </a:p>
          <a:p>
            <a:endParaRPr lang="en-US" baseline="0" dirty="0" smtClean="0"/>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i="0" kern="1200" dirty="0" smtClean="0">
                <a:solidFill>
                  <a:schemeClr val="tx1"/>
                </a:solidFill>
                <a:effectLst/>
                <a:latin typeface="+mn-lt"/>
                <a:ea typeface="+mn-ea"/>
                <a:cs typeface="+mn-cs"/>
              </a:rPr>
              <a:t>The guides are the primary source of information consulted by the expert review panels in making their QRU ratings. </a:t>
            </a:r>
            <a:endParaRPr lang="en-US" i="0" dirty="0" smtClean="0"/>
          </a:p>
          <a:p>
            <a:pPr marL="171450" indent="-171450">
              <a:buFont typeface="Arial" panose="020B0604020202020204" pitchFamily="34" charset="0"/>
              <a:buChar char="•"/>
            </a:pPr>
            <a:endParaRPr lang="en-US" sz="1200"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Although you have the option to submit supporting materials along with each guide, the panelists are not </a:t>
            </a:r>
            <a:r>
              <a:rPr lang="en-US" sz="1200" i="1" kern="1200" dirty="0" smtClean="0">
                <a:solidFill>
                  <a:schemeClr val="tx1"/>
                </a:solidFill>
                <a:effectLst/>
                <a:latin typeface="+mn-lt"/>
                <a:ea typeface="+mn-ea"/>
                <a:cs typeface="+mn-cs"/>
              </a:rPr>
              <a:t>required</a:t>
            </a:r>
            <a:r>
              <a:rPr lang="en-US" sz="1200" kern="1200" dirty="0" smtClean="0">
                <a:solidFill>
                  <a:schemeClr val="tx1"/>
                </a:solidFill>
                <a:effectLst/>
                <a:latin typeface="+mn-lt"/>
                <a:ea typeface="+mn-ea"/>
                <a:cs typeface="+mn-cs"/>
              </a:rPr>
              <a:t> to read through these materials in their entirety. </a:t>
            </a: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kern="1200" dirty="0" smtClean="0">
              <a:solidFill>
                <a:schemeClr val="tx1"/>
              </a:solidFill>
              <a:effectLst/>
              <a:latin typeface="+mn-lt"/>
              <a:ea typeface="+mn-ea"/>
              <a:cs typeface="+mn-cs"/>
            </a:endParaRPr>
          </a:p>
          <a:p>
            <a:pPr marL="171450" marR="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kern="1200" dirty="0" smtClean="0">
                <a:solidFill>
                  <a:schemeClr val="tx1"/>
                </a:solidFill>
                <a:effectLst/>
                <a:latin typeface="+mn-lt"/>
                <a:ea typeface="+mn-ea"/>
                <a:cs typeface="+mn-cs"/>
              </a:rPr>
              <a:t>Projects that submit complete, detailed, and clear guides make it easier for the expert review panels to rate product and service quality, relevance, and usefulness. If the guides are incomplete, you cannot expect that panelists will spend substantial amounts of time seeking out the information they need from your supporting materials. </a:t>
            </a:r>
          </a:p>
          <a:p>
            <a:endParaRPr lang="en-US" sz="1200" kern="120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TSG has developed a set of tips for completing the guides that can be helpful. You have,</a:t>
            </a:r>
            <a:r>
              <a:rPr lang="en-US" sz="1200" kern="1200" baseline="0" dirty="0" smtClean="0">
                <a:solidFill>
                  <a:schemeClr val="tx1"/>
                </a:solidFill>
                <a:effectLst/>
                <a:latin typeface="+mn-lt"/>
                <a:ea typeface="+mn-ea"/>
                <a:cs typeface="+mn-cs"/>
              </a:rPr>
              <a:t> or will, receive a copy to consult when developing your guide(s).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baseline="0" dirty="0" smtClean="0">
              <a:solidFill>
                <a:schemeClr val="tx1"/>
              </a:solidFill>
              <a:effectLst/>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Keep in mind that TSG staff are always willing to have a conversation with you about this task and to review a draft of your response.</a:t>
            </a:r>
          </a:p>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0F9F4C7-7C29-40DD-9F1D-350ED6157D9A}" type="slidenum">
              <a:rPr lang="en-US" smtClean="0"/>
              <a:pPr>
                <a:defRPr/>
              </a:pPr>
              <a:t>17</a:t>
            </a:fld>
            <a:endParaRPr lang="en-US" dirty="0"/>
          </a:p>
        </p:txBody>
      </p:sp>
    </p:spTree>
    <p:extLst>
      <p:ext uri="{BB962C8B-B14F-4D97-AF65-F5344CB8AC3E}">
        <p14:creationId xmlns:p14="http://schemas.microsoft.com/office/powerpoint/2010/main" val="1313345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3800475" y="1789113"/>
            <a:ext cx="5340350" cy="5056187"/>
            <a:chOff x="2394" y="1127"/>
            <a:chExt cx="3364" cy="3185"/>
          </a:xfrm>
        </p:grpSpPr>
        <p:sp>
          <p:nvSpPr>
            <p:cNvPr id="5" name="Rectangle 3"/>
            <p:cNvSpPr>
              <a:spLocks noChangeArrowheads="1"/>
            </p:cNvSpPr>
            <p:nvPr/>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 name="Oval 4"/>
            <p:cNvSpPr>
              <a:spLocks noChangeArrowheads="1"/>
            </p:cNvSpPr>
            <p:nvPr/>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7" name="Rectangle 5"/>
            <p:cNvSpPr>
              <a:spLocks noChangeArrowheads="1"/>
            </p:cNvSpPr>
            <p:nvPr/>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8" name="Freeform 6"/>
            <p:cNvSpPr>
              <a:spLocks noEditPoints="1"/>
            </p:cNvSpPr>
            <p:nvPr/>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9" name="Rectangle 7"/>
            <p:cNvSpPr>
              <a:spLocks noChangeArrowheads="1"/>
            </p:cNvSpPr>
            <p:nvPr/>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10" name="Rectangle 8"/>
            <p:cNvSpPr>
              <a:spLocks noChangeArrowheads="1"/>
            </p:cNvSpPr>
            <p:nvPr/>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11" name="Rectangle 9"/>
            <p:cNvSpPr>
              <a:spLocks noChangeArrowheads="1"/>
            </p:cNvSpPr>
            <p:nvPr/>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12" name="Rectangle 10"/>
            <p:cNvSpPr>
              <a:spLocks noChangeArrowheads="1"/>
            </p:cNvSpPr>
            <p:nvPr/>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13" name="Rectangle 11"/>
            <p:cNvSpPr>
              <a:spLocks noChangeArrowheads="1"/>
            </p:cNvSpPr>
            <p:nvPr/>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14" name="Freeform 12"/>
            <p:cNvSpPr>
              <a:spLocks/>
            </p:cNvSpPr>
            <p:nvPr/>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15" name="Freeform 13"/>
            <p:cNvSpPr>
              <a:spLocks/>
            </p:cNvSpPr>
            <p:nvPr/>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16" name="Freeform 14"/>
            <p:cNvSpPr>
              <a:spLocks/>
            </p:cNvSpPr>
            <p:nvPr/>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17" name="Freeform 15"/>
            <p:cNvSpPr>
              <a:spLocks/>
            </p:cNvSpPr>
            <p:nvPr/>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18" name="Freeform 16"/>
            <p:cNvSpPr>
              <a:spLocks/>
            </p:cNvSpPr>
            <p:nvPr/>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19" name="Freeform 17"/>
            <p:cNvSpPr>
              <a:spLocks noEditPoints="1"/>
            </p:cNvSpPr>
            <p:nvPr/>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0" name="Freeform 18"/>
            <p:cNvSpPr>
              <a:spLocks noEditPoints="1"/>
            </p:cNvSpPr>
            <p:nvPr/>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1" name="Freeform 19"/>
            <p:cNvSpPr>
              <a:spLocks/>
            </p:cNvSpPr>
            <p:nvPr/>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2" name="Freeform 20"/>
            <p:cNvSpPr>
              <a:spLocks noEditPoints="1"/>
            </p:cNvSpPr>
            <p:nvPr/>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3" name="Freeform 21"/>
            <p:cNvSpPr>
              <a:spLocks noEditPoints="1"/>
            </p:cNvSpPr>
            <p:nvPr/>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4" name="Freeform 22"/>
            <p:cNvSpPr>
              <a:spLocks noEditPoints="1"/>
            </p:cNvSpPr>
            <p:nvPr/>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5" name="Freeform 23"/>
            <p:cNvSpPr>
              <a:spLocks/>
            </p:cNvSpPr>
            <p:nvPr/>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6" name="Freeform 24"/>
            <p:cNvSpPr>
              <a:spLocks noEditPoints="1"/>
            </p:cNvSpPr>
            <p:nvPr/>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7" name="Freeform 25"/>
            <p:cNvSpPr>
              <a:spLocks noEditPoints="1"/>
            </p:cNvSpPr>
            <p:nvPr/>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8" name="Freeform 26"/>
            <p:cNvSpPr>
              <a:spLocks noEditPoints="1"/>
            </p:cNvSpPr>
            <p:nvPr/>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29" name="Oval 27"/>
            <p:cNvSpPr>
              <a:spLocks noChangeArrowheads="1"/>
            </p:cNvSpPr>
            <p:nvPr/>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30" name="Oval 28"/>
            <p:cNvSpPr>
              <a:spLocks noChangeArrowheads="1"/>
            </p:cNvSpPr>
            <p:nvPr/>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31" name="Oval 29"/>
            <p:cNvSpPr>
              <a:spLocks noChangeArrowheads="1"/>
            </p:cNvSpPr>
            <p:nvPr/>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32" name="Freeform 30"/>
            <p:cNvSpPr>
              <a:spLocks noEditPoints="1"/>
            </p:cNvSpPr>
            <p:nvPr/>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33" name="Freeform 31"/>
            <p:cNvSpPr>
              <a:spLocks noEditPoints="1"/>
            </p:cNvSpPr>
            <p:nvPr/>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34" name="Rectangle 32"/>
            <p:cNvSpPr>
              <a:spLocks noChangeArrowheads="1"/>
            </p:cNvSpPr>
            <p:nvPr/>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35" name="Rectangle 33"/>
            <p:cNvSpPr>
              <a:spLocks noChangeArrowheads="1"/>
            </p:cNvSpPr>
            <p:nvPr/>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36" name="AutoShape 34"/>
            <p:cNvSpPr>
              <a:spLocks noChangeArrowheads="1"/>
            </p:cNvSpPr>
            <p:nvPr/>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37" name="Freeform 35"/>
            <p:cNvSpPr>
              <a:spLocks/>
            </p:cNvSpPr>
            <p:nvPr/>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38" name="Freeform 36"/>
            <p:cNvSpPr>
              <a:spLocks/>
            </p:cNvSpPr>
            <p:nvPr/>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grpSp>
      <p:grpSp>
        <p:nvGrpSpPr>
          <p:cNvPr id="39" name="Group 3"/>
          <p:cNvGrpSpPr>
            <a:grpSpLocks/>
          </p:cNvGrpSpPr>
          <p:nvPr/>
        </p:nvGrpSpPr>
        <p:grpSpPr bwMode="auto">
          <a:xfrm>
            <a:off x="152400" y="-412750"/>
            <a:ext cx="8686800" cy="336550"/>
            <a:chOff x="136" y="48"/>
            <a:chExt cx="5472" cy="212"/>
          </a:xfrm>
        </p:grpSpPr>
        <p:grpSp>
          <p:nvGrpSpPr>
            <p:cNvPr id="40" name="Group 4"/>
            <p:cNvGrpSpPr>
              <a:grpSpLocks/>
            </p:cNvGrpSpPr>
            <p:nvPr/>
          </p:nvGrpSpPr>
          <p:grpSpPr bwMode="auto">
            <a:xfrm>
              <a:off x="136" y="48"/>
              <a:ext cx="1056" cy="212"/>
              <a:chOff x="2544" y="2160"/>
              <a:chExt cx="1920" cy="384"/>
            </a:xfrm>
          </p:grpSpPr>
          <p:sp>
            <p:nvSpPr>
              <p:cNvPr id="65" name="Rectangle 5"/>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6" name="Rectangle 6"/>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7" name="Rectangle 7"/>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8" name="Rectangle 8"/>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9" name="Rectangle 9"/>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41" name="Group 11"/>
            <p:cNvGrpSpPr>
              <a:grpSpLocks/>
            </p:cNvGrpSpPr>
            <p:nvPr/>
          </p:nvGrpSpPr>
          <p:grpSpPr bwMode="auto">
            <a:xfrm>
              <a:off x="1240" y="48"/>
              <a:ext cx="1056" cy="212"/>
              <a:chOff x="2544" y="2160"/>
              <a:chExt cx="1920" cy="384"/>
            </a:xfrm>
          </p:grpSpPr>
          <p:sp>
            <p:nvSpPr>
              <p:cNvPr id="60" name="Rectangle 11"/>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1" name="Rectangle 12"/>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2" name="Rectangle 13"/>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3" name="Rectangle 14"/>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64" name="Rectangle 15"/>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42" name="Group 16"/>
            <p:cNvGrpSpPr>
              <a:grpSpLocks/>
            </p:cNvGrpSpPr>
            <p:nvPr/>
          </p:nvGrpSpPr>
          <p:grpSpPr bwMode="auto">
            <a:xfrm>
              <a:off x="2344" y="48"/>
              <a:ext cx="1056" cy="212"/>
              <a:chOff x="2544" y="2160"/>
              <a:chExt cx="1920" cy="384"/>
            </a:xfrm>
          </p:grpSpPr>
          <p:sp>
            <p:nvSpPr>
              <p:cNvPr id="55" name="Rectangle 17"/>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6" name="Rectangle 18"/>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7" name="Rectangle 19"/>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8" name="Rectangle 20"/>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9" name="Rectangle 21"/>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43" name="Group 22"/>
            <p:cNvGrpSpPr>
              <a:grpSpLocks/>
            </p:cNvGrpSpPr>
            <p:nvPr/>
          </p:nvGrpSpPr>
          <p:grpSpPr bwMode="auto">
            <a:xfrm>
              <a:off x="3448" y="48"/>
              <a:ext cx="1056" cy="212"/>
              <a:chOff x="2544" y="2160"/>
              <a:chExt cx="1920" cy="384"/>
            </a:xfrm>
          </p:grpSpPr>
          <p:sp>
            <p:nvSpPr>
              <p:cNvPr id="50" name="Rectangle 23"/>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1" name="Rectangle 24"/>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2" name="Rectangle 25"/>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3" name="Rectangle 26"/>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54" name="Rectangle 27"/>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44" name="Group 28"/>
            <p:cNvGrpSpPr>
              <a:grpSpLocks/>
            </p:cNvGrpSpPr>
            <p:nvPr/>
          </p:nvGrpSpPr>
          <p:grpSpPr bwMode="auto">
            <a:xfrm>
              <a:off x="4552" y="48"/>
              <a:ext cx="1056" cy="212"/>
              <a:chOff x="2544" y="2160"/>
              <a:chExt cx="1920" cy="384"/>
            </a:xfrm>
          </p:grpSpPr>
          <p:sp>
            <p:nvSpPr>
              <p:cNvPr id="45" name="Rectangle 29"/>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46" name="Rectangle 30"/>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47" name="Rectangle 31"/>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48" name="Rectangle 32"/>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49" name="Rectangle 33"/>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grpSp>
        <p:nvGrpSpPr>
          <p:cNvPr id="70" name="Group 34"/>
          <p:cNvGrpSpPr>
            <a:grpSpLocks/>
          </p:cNvGrpSpPr>
          <p:nvPr/>
        </p:nvGrpSpPr>
        <p:grpSpPr bwMode="auto">
          <a:xfrm>
            <a:off x="304800" y="7088188"/>
            <a:ext cx="8458200" cy="74612"/>
            <a:chOff x="192" y="3840"/>
            <a:chExt cx="5328" cy="47"/>
          </a:xfrm>
        </p:grpSpPr>
        <p:grpSp>
          <p:nvGrpSpPr>
            <p:cNvPr id="71" name="Group 35"/>
            <p:cNvGrpSpPr>
              <a:grpSpLocks/>
            </p:cNvGrpSpPr>
            <p:nvPr userDrawn="1"/>
          </p:nvGrpSpPr>
          <p:grpSpPr bwMode="auto">
            <a:xfrm>
              <a:off x="192" y="3840"/>
              <a:ext cx="624" cy="47"/>
              <a:chOff x="624" y="3706"/>
              <a:chExt cx="1056" cy="106"/>
            </a:xfrm>
          </p:grpSpPr>
          <p:sp>
            <p:nvSpPr>
              <p:cNvPr id="93" name="Rectangle 36"/>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94" name="Rectangle 37"/>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72" name="Group 38"/>
            <p:cNvGrpSpPr>
              <a:grpSpLocks/>
            </p:cNvGrpSpPr>
            <p:nvPr userDrawn="1"/>
          </p:nvGrpSpPr>
          <p:grpSpPr bwMode="auto">
            <a:xfrm>
              <a:off x="864" y="3840"/>
              <a:ext cx="624" cy="47"/>
              <a:chOff x="624" y="3600"/>
              <a:chExt cx="1056" cy="106"/>
            </a:xfrm>
          </p:grpSpPr>
          <p:sp>
            <p:nvSpPr>
              <p:cNvPr id="91" name="Rectangle 39"/>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92" name="Rectangle 40"/>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73" name="Group 41"/>
            <p:cNvGrpSpPr>
              <a:grpSpLocks/>
            </p:cNvGrpSpPr>
            <p:nvPr userDrawn="1"/>
          </p:nvGrpSpPr>
          <p:grpSpPr bwMode="auto">
            <a:xfrm>
              <a:off x="1536" y="3840"/>
              <a:ext cx="624" cy="47"/>
              <a:chOff x="624" y="3706"/>
              <a:chExt cx="1056" cy="106"/>
            </a:xfrm>
          </p:grpSpPr>
          <p:sp>
            <p:nvSpPr>
              <p:cNvPr id="89" name="Rectangle 42"/>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90" name="Rectangle 43"/>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74" name="Group 44"/>
            <p:cNvGrpSpPr>
              <a:grpSpLocks/>
            </p:cNvGrpSpPr>
            <p:nvPr userDrawn="1"/>
          </p:nvGrpSpPr>
          <p:grpSpPr bwMode="auto">
            <a:xfrm>
              <a:off x="2208" y="3840"/>
              <a:ext cx="624" cy="47"/>
              <a:chOff x="624" y="3600"/>
              <a:chExt cx="1056" cy="106"/>
            </a:xfrm>
          </p:grpSpPr>
          <p:sp>
            <p:nvSpPr>
              <p:cNvPr id="87" name="Rectangle 45"/>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88" name="Rectangle 46"/>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75" name="Group 47"/>
            <p:cNvGrpSpPr>
              <a:grpSpLocks/>
            </p:cNvGrpSpPr>
            <p:nvPr userDrawn="1"/>
          </p:nvGrpSpPr>
          <p:grpSpPr bwMode="auto">
            <a:xfrm>
              <a:off x="2880" y="3840"/>
              <a:ext cx="624" cy="47"/>
              <a:chOff x="624" y="3706"/>
              <a:chExt cx="1056" cy="106"/>
            </a:xfrm>
          </p:grpSpPr>
          <p:sp>
            <p:nvSpPr>
              <p:cNvPr id="85" name="Rectangle 48"/>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86" name="Rectangle 49"/>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76" name="Group 50"/>
            <p:cNvGrpSpPr>
              <a:grpSpLocks/>
            </p:cNvGrpSpPr>
            <p:nvPr userDrawn="1"/>
          </p:nvGrpSpPr>
          <p:grpSpPr bwMode="auto">
            <a:xfrm>
              <a:off x="3552" y="3840"/>
              <a:ext cx="624" cy="47"/>
              <a:chOff x="624" y="3600"/>
              <a:chExt cx="1056" cy="106"/>
            </a:xfrm>
          </p:grpSpPr>
          <p:sp>
            <p:nvSpPr>
              <p:cNvPr id="83" name="Rectangle 51"/>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84" name="Rectangle 52"/>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77" name="Group 53"/>
            <p:cNvGrpSpPr>
              <a:grpSpLocks/>
            </p:cNvGrpSpPr>
            <p:nvPr userDrawn="1"/>
          </p:nvGrpSpPr>
          <p:grpSpPr bwMode="auto">
            <a:xfrm>
              <a:off x="4224" y="3840"/>
              <a:ext cx="624" cy="47"/>
              <a:chOff x="624" y="3706"/>
              <a:chExt cx="1056" cy="106"/>
            </a:xfrm>
          </p:grpSpPr>
          <p:sp>
            <p:nvSpPr>
              <p:cNvPr id="81" name="Rectangle 54"/>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82" name="Rectangle 55"/>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78" name="Group 56"/>
            <p:cNvGrpSpPr>
              <a:grpSpLocks/>
            </p:cNvGrpSpPr>
            <p:nvPr userDrawn="1"/>
          </p:nvGrpSpPr>
          <p:grpSpPr bwMode="auto">
            <a:xfrm>
              <a:off x="4896" y="3840"/>
              <a:ext cx="624" cy="47"/>
              <a:chOff x="624" y="3600"/>
              <a:chExt cx="1056" cy="106"/>
            </a:xfrm>
          </p:grpSpPr>
          <p:sp>
            <p:nvSpPr>
              <p:cNvPr id="79" name="Rectangle 57"/>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80" name="Rectangle 58"/>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sp>
        <p:nvSpPr>
          <p:cNvPr id="63527" name="Rectangle 39"/>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63528" name="Rectangle 40"/>
          <p:cNvSpPr>
            <a:spLocks noGrp="1" noChangeArrowheads="1"/>
          </p:cNvSpPr>
          <p:nvPr>
            <p:ph type="ctrTitle"/>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95" name="Rectangle 37"/>
          <p:cNvSpPr>
            <a:spLocks noGrp="1" noChangeArrowheads="1"/>
          </p:cNvSpPr>
          <p:nvPr>
            <p:ph type="dt" sz="half" idx="10"/>
          </p:nvPr>
        </p:nvSpPr>
        <p:spPr/>
        <p:txBody>
          <a:bodyPr/>
          <a:lstStyle>
            <a:lvl1pPr>
              <a:defRPr/>
            </a:lvl1pPr>
          </a:lstStyle>
          <a:p>
            <a:pPr>
              <a:defRPr/>
            </a:pPr>
            <a:r>
              <a:rPr lang="en-US" dirty="0" smtClean="0"/>
              <a:t>January 20, 2009</a:t>
            </a:r>
            <a:endParaRPr lang="en-US" dirty="0"/>
          </a:p>
        </p:txBody>
      </p:sp>
      <p:sp>
        <p:nvSpPr>
          <p:cNvPr id="96" name="Rectangle 38"/>
          <p:cNvSpPr>
            <a:spLocks noGrp="1" noChangeArrowheads="1"/>
          </p:cNvSpPr>
          <p:nvPr>
            <p:ph type="ftr" sz="quarter" idx="11"/>
          </p:nvPr>
        </p:nvSpPr>
        <p:spPr/>
        <p:txBody>
          <a:bodyPr/>
          <a:lstStyle>
            <a:lvl1pPr>
              <a:defRPr/>
            </a:lvl1pPr>
          </a:lstStyle>
          <a:p>
            <a:pPr>
              <a:defRPr/>
            </a:pPr>
            <a:r>
              <a:rPr lang="en-US" dirty="0" smtClean="0"/>
              <a:t>Performance Measures Update</a:t>
            </a:r>
            <a:endParaRPr lang="en-US" dirty="0"/>
          </a:p>
        </p:txBody>
      </p:sp>
      <p:sp>
        <p:nvSpPr>
          <p:cNvPr id="97" name="Rectangle 41"/>
          <p:cNvSpPr>
            <a:spLocks noGrp="1" noChangeArrowheads="1"/>
          </p:cNvSpPr>
          <p:nvPr>
            <p:ph type="sldNum" sz="quarter" idx="12"/>
          </p:nvPr>
        </p:nvSpPr>
        <p:spPr/>
        <p:txBody>
          <a:bodyPr/>
          <a:lstStyle>
            <a:lvl1pPr>
              <a:defRPr/>
            </a:lvl1pPr>
          </a:lstStyle>
          <a:p>
            <a:pPr>
              <a:defRPr/>
            </a:pPr>
            <a:fld id="{2FA5C781-7DF9-4A5E-8A62-B9F74909D215}" type="slidenum">
              <a:rPr lang="en-US" smtClean="0"/>
              <a:pPr>
                <a:defRPr/>
              </a:pPr>
              <a:t>‹#›</a:t>
            </a:fld>
            <a:endParaRPr lang="en-US" dirty="0"/>
          </a:p>
        </p:txBody>
      </p:sp>
    </p:spTree>
    <p:extLst>
      <p:ext uri="{BB962C8B-B14F-4D97-AF65-F5344CB8AC3E}">
        <p14:creationId xmlns:p14="http://schemas.microsoft.com/office/powerpoint/2010/main" val="4050590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0845B922-D9E8-4166-BD75-C90F1D5E1EDA}" type="slidenum">
              <a:rPr lang="en-US" smtClean="0"/>
              <a:pPr>
                <a:defRPr/>
              </a:pPr>
              <a:t>‹#›</a:t>
            </a:fld>
            <a:endParaRPr lang="en-US" dirty="0"/>
          </a:p>
        </p:txBody>
      </p:sp>
    </p:spTree>
    <p:extLst>
      <p:ext uri="{BB962C8B-B14F-4D97-AF65-F5344CB8AC3E}">
        <p14:creationId xmlns:p14="http://schemas.microsoft.com/office/powerpoint/2010/main" val="381562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637E56F0-52E2-44BB-8B84-8908F5D8BE3C}" type="slidenum">
              <a:rPr lang="en-US" smtClean="0"/>
              <a:pPr>
                <a:defRPr/>
              </a:pPr>
              <a:t>‹#›</a:t>
            </a:fld>
            <a:endParaRPr lang="en-US" dirty="0"/>
          </a:p>
        </p:txBody>
      </p:sp>
    </p:spTree>
    <p:extLst>
      <p:ext uri="{BB962C8B-B14F-4D97-AF65-F5344CB8AC3E}">
        <p14:creationId xmlns:p14="http://schemas.microsoft.com/office/powerpoint/2010/main" val="22846281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F38869F5-5FE6-497C-8619-E9EB251231A7}" type="slidenum">
              <a:rPr lang="en-US" smtClean="0"/>
              <a:pPr>
                <a:defRPr/>
              </a:pPr>
              <a:t>‹#›</a:t>
            </a:fld>
            <a:endParaRPr lang="en-US" dirty="0"/>
          </a:p>
        </p:txBody>
      </p:sp>
    </p:spTree>
    <p:extLst>
      <p:ext uri="{BB962C8B-B14F-4D97-AF65-F5344CB8AC3E}">
        <p14:creationId xmlns:p14="http://schemas.microsoft.com/office/powerpoint/2010/main" val="410535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5"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6" name="Rectangle 41"/>
          <p:cNvSpPr>
            <a:spLocks noGrp="1" noChangeArrowheads="1"/>
          </p:cNvSpPr>
          <p:nvPr>
            <p:ph type="sldNum" sz="quarter" idx="12"/>
          </p:nvPr>
        </p:nvSpPr>
        <p:spPr>
          <a:ln/>
        </p:spPr>
        <p:txBody>
          <a:bodyPr/>
          <a:lstStyle>
            <a:lvl1pPr>
              <a:defRPr/>
            </a:lvl1pPr>
          </a:lstStyle>
          <a:p>
            <a:pPr>
              <a:defRPr/>
            </a:pPr>
            <a:fld id="{3F3DF412-A00B-40D4-B90B-898E1C30B807}" type="slidenum">
              <a:rPr lang="en-US" smtClean="0"/>
              <a:pPr>
                <a:defRPr/>
              </a:pPr>
              <a:t>‹#›</a:t>
            </a:fld>
            <a:endParaRPr lang="en-US" dirty="0"/>
          </a:p>
        </p:txBody>
      </p:sp>
    </p:spTree>
    <p:extLst>
      <p:ext uri="{BB962C8B-B14F-4D97-AF65-F5344CB8AC3E}">
        <p14:creationId xmlns:p14="http://schemas.microsoft.com/office/powerpoint/2010/main" val="1018436152"/>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6"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7" name="Rectangle 41"/>
          <p:cNvSpPr>
            <a:spLocks noGrp="1" noChangeArrowheads="1"/>
          </p:cNvSpPr>
          <p:nvPr>
            <p:ph type="sldNum" sz="quarter" idx="12"/>
          </p:nvPr>
        </p:nvSpPr>
        <p:spPr>
          <a:ln/>
        </p:spPr>
        <p:txBody>
          <a:bodyPr/>
          <a:lstStyle>
            <a:lvl1pPr>
              <a:defRPr/>
            </a:lvl1pPr>
          </a:lstStyle>
          <a:p>
            <a:pPr>
              <a:defRPr/>
            </a:pPr>
            <a:fld id="{9C8EDA09-91CE-45D5-82A7-0B4F498A58EF}" type="slidenum">
              <a:rPr lang="en-US" smtClean="0"/>
              <a:pPr>
                <a:defRPr/>
              </a:pPr>
              <a:t>‹#›</a:t>
            </a:fld>
            <a:endParaRPr lang="en-US" dirty="0"/>
          </a:p>
        </p:txBody>
      </p:sp>
    </p:spTree>
    <p:extLst>
      <p:ext uri="{BB962C8B-B14F-4D97-AF65-F5344CB8AC3E}">
        <p14:creationId xmlns:p14="http://schemas.microsoft.com/office/powerpoint/2010/main" val="3759554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8"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9" name="Rectangle 41"/>
          <p:cNvSpPr>
            <a:spLocks noGrp="1" noChangeArrowheads="1"/>
          </p:cNvSpPr>
          <p:nvPr>
            <p:ph type="sldNum" sz="quarter" idx="12"/>
          </p:nvPr>
        </p:nvSpPr>
        <p:spPr>
          <a:ln/>
        </p:spPr>
        <p:txBody>
          <a:bodyPr/>
          <a:lstStyle>
            <a:lvl1pPr>
              <a:defRPr/>
            </a:lvl1pPr>
          </a:lstStyle>
          <a:p>
            <a:pPr>
              <a:defRPr/>
            </a:pPr>
            <a:fld id="{DCBEB5DB-FD9D-4415-A14D-9926A4A707B6}" type="slidenum">
              <a:rPr lang="en-US" smtClean="0"/>
              <a:pPr>
                <a:defRPr/>
              </a:pPr>
              <a:t>‹#›</a:t>
            </a:fld>
            <a:endParaRPr lang="en-US" dirty="0"/>
          </a:p>
        </p:txBody>
      </p:sp>
    </p:spTree>
    <p:extLst>
      <p:ext uri="{BB962C8B-B14F-4D97-AF65-F5344CB8AC3E}">
        <p14:creationId xmlns:p14="http://schemas.microsoft.com/office/powerpoint/2010/main" val="330014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4"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5" name="Rectangle 41"/>
          <p:cNvSpPr>
            <a:spLocks noGrp="1" noChangeArrowheads="1"/>
          </p:cNvSpPr>
          <p:nvPr>
            <p:ph type="sldNum" sz="quarter" idx="12"/>
          </p:nvPr>
        </p:nvSpPr>
        <p:spPr>
          <a:ln/>
        </p:spPr>
        <p:txBody>
          <a:bodyPr/>
          <a:lstStyle>
            <a:lvl1pPr>
              <a:defRPr/>
            </a:lvl1pPr>
          </a:lstStyle>
          <a:p>
            <a:pPr>
              <a:defRPr/>
            </a:pPr>
            <a:fld id="{AA127084-02AF-4FBA-AFE8-A327721B5DEB}" type="slidenum">
              <a:rPr lang="en-US" smtClean="0"/>
              <a:pPr>
                <a:defRPr/>
              </a:pPr>
              <a:t>‹#›</a:t>
            </a:fld>
            <a:endParaRPr lang="en-US" dirty="0"/>
          </a:p>
        </p:txBody>
      </p:sp>
    </p:spTree>
    <p:extLst>
      <p:ext uri="{BB962C8B-B14F-4D97-AF65-F5344CB8AC3E}">
        <p14:creationId xmlns:p14="http://schemas.microsoft.com/office/powerpoint/2010/main" val="1862561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3"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4" name="Rectangle 41"/>
          <p:cNvSpPr>
            <a:spLocks noGrp="1" noChangeArrowheads="1"/>
          </p:cNvSpPr>
          <p:nvPr>
            <p:ph type="sldNum" sz="quarter" idx="12"/>
          </p:nvPr>
        </p:nvSpPr>
        <p:spPr>
          <a:ln/>
        </p:spPr>
        <p:txBody>
          <a:bodyPr/>
          <a:lstStyle>
            <a:lvl1pPr>
              <a:defRPr/>
            </a:lvl1pPr>
          </a:lstStyle>
          <a:p>
            <a:pPr>
              <a:defRPr/>
            </a:pPr>
            <a:fld id="{32335FEC-409E-4E48-A218-4C24FFE77D8C}" type="slidenum">
              <a:rPr lang="en-US" smtClean="0"/>
              <a:pPr>
                <a:defRPr/>
              </a:pPr>
              <a:t>‹#›</a:t>
            </a:fld>
            <a:endParaRPr lang="en-US" dirty="0"/>
          </a:p>
        </p:txBody>
      </p:sp>
    </p:spTree>
    <p:extLst>
      <p:ext uri="{BB962C8B-B14F-4D97-AF65-F5344CB8AC3E}">
        <p14:creationId xmlns:p14="http://schemas.microsoft.com/office/powerpoint/2010/main" val="2994800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6"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7" name="Rectangle 41"/>
          <p:cNvSpPr>
            <a:spLocks noGrp="1" noChangeArrowheads="1"/>
          </p:cNvSpPr>
          <p:nvPr>
            <p:ph type="sldNum" sz="quarter" idx="12"/>
          </p:nvPr>
        </p:nvSpPr>
        <p:spPr>
          <a:ln/>
        </p:spPr>
        <p:txBody>
          <a:bodyPr/>
          <a:lstStyle>
            <a:lvl1pPr>
              <a:defRPr/>
            </a:lvl1pPr>
          </a:lstStyle>
          <a:p>
            <a:pPr>
              <a:defRPr/>
            </a:pPr>
            <a:fld id="{F4F8EE01-35AA-4D86-8AB6-C43768C2F99F}" type="slidenum">
              <a:rPr lang="en-US" smtClean="0"/>
              <a:pPr>
                <a:defRPr/>
              </a:pPr>
              <a:t>‹#›</a:t>
            </a:fld>
            <a:endParaRPr lang="en-US" dirty="0"/>
          </a:p>
        </p:txBody>
      </p:sp>
    </p:spTree>
    <p:extLst>
      <p:ext uri="{BB962C8B-B14F-4D97-AF65-F5344CB8AC3E}">
        <p14:creationId xmlns:p14="http://schemas.microsoft.com/office/powerpoint/2010/main" val="2217292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9"/>
          <p:cNvSpPr>
            <a:spLocks noGrp="1" noChangeArrowheads="1"/>
          </p:cNvSpPr>
          <p:nvPr>
            <p:ph type="dt" sz="half" idx="10"/>
          </p:nvPr>
        </p:nvSpPr>
        <p:spPr>
          <a:ln/>
        </p:spPr>
        <p:txBody>
          <a:bodyPr/>
          <a:lstStyle>
            <a:lvl1pPr>
              <a:defRPr/>
            </a:lvl1pPr>
          </a:lstStyle>
          <a:p>
            <a:pPr>
              <a:defRPr/>
            </a:pPr>
            <a:r>
              <a:rPr lang="en-US" dirty="0" smtClean="0"/>
              <a:t>January 20, 2009</a:t>
            </a:r>
            <a:endParaRPr lang="en-US" dirty="0"/>
          </a:p>
        </p:txBody>
      </p:sp>
      <p:sp>
        <p:nvSpPr>
          <p:cNvPr id="6" name="Rectangle 40"/>
          <p:cNvSpPr>
            <a:spLocks noGrp="1" noChangeArrowheads="1"/>
          </p:cNvSpPr>
          <p:nvPr>
            <p:ph type="ftr" sz="quarter" idx="11"/>
          </p:nvPr>
        </p:nvSpPr>
        <p:spPr>
          <a:ln/>
        </p:spPr>
        <p:txBody>
          <a:bodyPr/>
          <a:lstStyle>
            <a:lvl1pPr>
              <a:defRPr/>
            </a:lvl1pPr>
          </a:lstStyle>
          <a:p>
            <a:pPr>
              <a:defRPr/>
            </a:pPr>
            <a:r>
              <a:rPr lang="en-US" dirty="0" smtClean="0"/>
              <a:t>Performance Measures Update</a:t>
            </a:r>
            <a:endParaRPr lang="en-US" dirty="0"/>
          </a:p>
        </p:txBody>
      </p:sp>
      <p:sp>
        <p:nvSpPr>
          <p:cNvPr id="7" name="Rectangle 41"/>
          <p:cNvSpPr>
            <a:spLocks noGrp="1" noChangeArrowheads="1"/>
          </p:cNvSpPr>
          <p:nvPr>
            <p:ph type="sldNum" sz="quarter" idx="12"/>
          </p:nvPr>
        </p:nvSpPr>
        <p:spPr>
          <a:ln/>
        </p:spPr>
        <p:txBody>
          <a:bodyPr/>
          <a:lstStyle>
            <a:lvl1pPr>
              <a:defRPr/>
            </a:lvl1pPr>
          </a:lstStyle>
          <a:p>
            <a:pPr>
              <a:defRPr/>
            </a:pPr>
            <a:fld id="{C833D820-B7FC-46FA-B914-86D9C6246876}" type="slidenum">
              <a:rPr lang="en-US" smtClean="0"/>
              <a:pPr>
                <a:defRPr/>
              </a:pPr>
              <a:t>‹#›</a:t>
            </a:fld>
            <a:endParaRPr lang="en-US" dirty="0"/>
          </a:p>
        </p:txBody>
      </p:sp>
    </p:spTree>
    <p:extLst>
      <p:ext uri="{BB962C8B-B14F-4D97-AF65-F5344CB8AC3E}">
        <p14:creationId xmlns:p14="http://schemas.microsoft.com/office/powerpoint/2010/main" val="1612475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3800475" y="1789113"/>
            <a:ext cx="5340350" cy="5056187"/>
            <a:chOff x="2394" y="1127"/>
            <a:chExt cx="3364" cy="3185"/>
          </a:xfrm>
        </p:grpSpPr>
        <p:sp>
          <p:nvSpPr>
            <p:cNvPr id="62467" name="Rectangle 3"/>
            <p:cNvSpPr>
              <a:spLocks noChangeArrowheads="1"/>
            </p:cNvSpPr>
            <p:nvPr userDrawn="1"/>
          </p:nvSpPr>
          <p:spPr bwMode="ltGray">
            <a:xfrm>
              <a:off x="4230" y="1365"/>
              <a:ext cx="197" cy="102"/>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68" name="Oval 4"/>
            <p:cNvSpPr>
              <a:spLocks noChangeArrowheads="1"/>
            </p:cNvSpPr>
            <p:nvPr userDrawn="1"/>
          </p:nvSpPr>
          <p:spPr bwMode="ltGray">
            <a:xfrm>
              <a:off x="4299" y="1185"/>
              <a:ext cx="47" cy="47"/>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69" name="Rectangle 5"/>
            <p:cNvSpPr>
              <a:spLocks noChangeArrowheads="1"/>
            </p:cNvSpPr>
            <p:nvPr userDrawn="1"/>
          </p:nvSpPr>
          <p:spPr bwMode="ltGray">
            <a:xfrm rot="995337">
              <a:off x="5205" y="1495"/>
              <a:ext cx="6" cy="207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70" name="Freeform 6"/>
            <p:cNvSpPr>
              <a:spLocks noEditPoints="1"/>
            </p:cNvSpPr>
            <p:nvPr userDrawn="1"/>
          </p:nvSpPr>
          <p:spPr bwMode="ltGray">
            <a:xfrm>
              <a:off x="4871" y="3508"/>
              <a:ext cx="66" cy="96"/>
            </a:xfrm>
            <a:custGeom>
              <a:avLst/>
              <a:gdLst>
                <a:gd name="T0" fmla="*/ 18 w 66"/>
                <a:gd name="T1" fmla="*/ 96 h 96"/>
                <a:gd name="T2" fmla="*/ 42 w 66"/>
                <a:gd name="T3" fmla="*/ 78 h 96"/>
                <a:gd name="T4" fmla="*/ 60 w 66"/>
                <a:gd name="T5" fmla="*/ 60 h 96"/>
                <a:gd name="T6" fmla="*/ 66 w 66"/>
                <a:gd name="T7" fmla="*/ 36 h 96"/>
                <a:gd name="T8" fmla="*/ 60 w 66"/>
                <a:gd name="T9" fmla="*/ 12 h 96"/>
                <a:gd name="T10" fmla="*/ 36 w 66"/>
                <a:gd name="T11" fmla="*/ 0 h 96"/>
                <a:gd name="T12" fmla="*/ 24 w 66"/>
                <a:gd name="T13" fmla="*/ 6 h 96"/>
                <a:gd name="T14" fmla="*/ 12 w 66"/>
                <a:gd name="T15" fmla="*/ 12 h 96"/>
                <a:gd name="T16" fmla="*/ 0 w 66"/>
                <a:gd name="T17" fmla="*/ 36 h 96"/>
                <a:gd name="T18" fmla="*/ 0 w 66"/>
                <a:gd name="T19" fmla="*/ 60 h 96"/>
                <a:gd name="T20" fmla="*/ 12 w 66"/>
                <a:gd name="T21" fmla="*/ 84 h 96"/>
                <a:gd name="T22" fmla="*/ 18 w 66"/>
                <a:gd name="T23" fmla="*/ 96 h 96"/>
                <a:gd name="T24" fmla="*/ 18 w 66"/>
                <a:gd name="T25" fmla="*/ 96 h 96"/>
                <a:gd name="T26" fmla="*/ 42 w 66"/>
                <a:gd name="T27" fmla="*/ 18 h 96"/>
                <a:gd name="T28" fmla="*/ 54 w 66"/>
                <a:gd name="T29" fmla="*/ 24 h 96"/>
                <a:gd name="T30" fmla="*/ 60 w 66"/>
                <a:gd name="T31" fmla="*/ 36 h 96"/>
                <a:gd name="T32" fmla="*/ 60 w 66"/>
                <a:gd name="T33" fmla="*/ 48 h 96"/>
                <a:gd name="T34" fmla="*/ 54 w 66"/>
                <a:gd name="T35" fmla="*/ 54 h 96"/>
                <a:gd name="T36" fmla="*/ 36 w 66"/>
                <a:gd name="T37" fmla="*/ 72 h 96"/>
                <a:gd name="T38" fmla="*/ 24 w 66"/>
                <a:gd name="T39" fmla="*/ 78 h 96"/>
                <a:gd name="T40" fmla="*/ 24 w 66"/>
                <a:gd name="T41" fmla="*/ 78 h 96"/>
                <a:gd name="T42" fmla="*/ 12 w 66"/>
                <a:gd name="T43" fmla="*/ 48 h 96"/>
                <a:gd name="T44" fmla="*/ 18 w 66"/>
                <a:gd name="T45" fmla="*/ 24 h 96"/>
                <a:gd name="T46" fmla="*/ 30 w 66"/>
                <a:gd name="T47" fmla="*/ 18 h 96"/>
                <a:gd name="T48" fmla="*/ 42 w 66"/>
                <a:gd name="T49" fmla="*/ 18 h 96"/>
                <a:gd name="T50" fmla="*/ 42 w 66"/>
                <a:gd name="T51"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18" y="96"/>
                  </a:moveTo>
                  <a:lnTo>
                    <a:pt x="42" y="78"/>
                  </a:lnTo>
                  <a:lnTo>
                    <a:pt x="60" y="60"/>
                  </a:lnTo>
                  <a:lnTo>
                    <a:pt x="66" y="36"/>
                  </a:lnTo>
                  <a:lnTo>
                    <a:pt x="60" y="12"/>
                  </a:lnTo>
                  <a:lnTo>
                    <a:pt x="36" y="0"/>
                  </a:lnTo>
                  <a:lnTo>
                    <a:pt x="24" y="6"/>
                  </a:lnTo>
                  <a:lnTo>
                    <a:pt x="12" y="12"/>
                  </a:lnTo>
                  <a:lnTo>
                    <a:pt x="0" y="36"/>
                  </a:lnTo>
                  <a:lnTo>
                    <a:pt x="0" y="60"/>
                  </a:lnTo>
                  <a:lnTo>
                    <a:pt x="12" y="84"/>
                  </a:lnTo>
                  <a:lnTo>
                    <a:pt x="18" y="96"/>
                  </a:lnTo>
                  <a:lnTo>
                    <a:pt x="18" y="96"/>
                  </a:lnTo>
                  <a:close/>
                  <a:moveTo>
                    <a:pt x="42" y="18"/>
                  </a:moveTo>
                  <a:lnTo>
                    <a:pt x="54" y="24"/>
                  </a:lnTo>
                  <a:lnTo>
                    <a:pt x="60" y="36"/>
                  </a:lnTo>
                  <a:lnTo>
                    <a:pt x="60" y="48"/>
                  </a:lnTo>
                  <a:lnTo>
                    <a:pt x="54" y="54"/>
                  </a:lnTo>
                  <a:lnTo>
                    <a:pt x="36" y="72"/>
                  </a:lnTo>
                  <a:lnTo>
                    <a:pt x="24" y="78"/>
                  </a:lnTo>
                  <a:lnTo>
                    <a:pt x="24" y="78"/>
                  </a:lnTo>
                  <a:lnTo>
                    <a:pt x="12" y="48"/>
                  </a:lnTo>
                  <a:lnTo>
                    <a:pt x="18" y="24"/>
                  </a:lnTo>
                  <a:lnTo>
                    <a:pt x="30" y="18"/>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71" name="Rectangle 7"/>
            <p:cNvSpPr>
              <a:spLocks noChangeArrowheads="1"/>
            </p:cNvSpPr>
            <p:nvPr userDrawn="1"/>
          </p:nvSpPr>
          <p:spPr bwMode="ltGray">
            <a:xfrm rot="91736">
              <a:off x="5487" y="1535"/>
              <a:ext cx="6" cy="1998"/>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72" name="Rectangle 8"/>
            <p:cNvSpPr>
              <a:spLocks noChangeArrowheads="1"/>
            </p:cNvSpPr>
            <p:nvPr userDrawn="1"/>
          </p:nvSpPr>
          <p:spPr bwMode="ltGray">
            <a:xfrm rot="-926223">
              <a:off x="5640" y="1521"/>
              <a:ext cx="6" cy="881"/>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73" name="Rectangle 9"/>
            <p:cNvSpPr>
              <a:spLocks noChangeArrowheads="1"/>
            </p:cNvSpPr>
            <p:nvPr userDrawn="1"/>
          </p:nvSpPr>
          <p:spPr bwMode="ltGray">
            <a:xfrm rot="-1140313">
              <a:off x="3444" y="1816"/>
              <a:ext cx="6" cy="2033"/>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74" name="Rectangle 10"/>
            <p:cNvSpPr>
              <a:spLocks noChangeArrowheads="1"/>
            </p:cNvSpPr>
            <p:nvPr userDrawn="1"/>
          </p:nvSpPr>
          <p:spPr bwMode="ltGray">
            <a:xfrm rot="1114412">
              <a:off x="2757" y="1821"/>
              <a:ext cx="6" cy="2119"/>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75" name="Rectangle 11"/>
            <p:cNvSpPr>
              <a:spLocks noChangeArrowheads="1"/>
            </p:cNvSpPr>
            <p:nvPr userDrawn="1"/>
          </p:nvSpPr>
          <p:spPr bwMode="ltGray">
            <a:xfrm rot="254676">
              <a:off x="3035" y="1870"/>
              <a:ext cx="6" cy="1906"/>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76" name="Freeform 12"/>
            <p:cNvSpPr>
              <a:spLocks/>
            </p:cNvSpPr>
            <p:nvPr userDrawn="1"/>
          </p:nvSpPr>
          <p:spPr bwMode="ltGray">
            <a:xfrm>
              <a:off x="4007" y="3021"/>
              <a:ext cx="623" cy="156"/>
            </a:xfrm>
            <a:custGeom>
              <a:avLst/>
              <a:gdLst>
                <a:gd name="T0" fmla="*/ 6 w 623"/>
                <a:gd name="T1" fmla="*/ 18 h 156"/>
                <a:gd name="T2" fmla="*/ 162 w 623"/>
                <a:gd name="T3" fmla="*/ 36 h 156"/>
                <a:gd name="T4" fmla="*/ 251 w 623"/>
                <a:gd name="T5" fmla="*/ 36 h 156"/>
                <a:gd name="T6" fmla="*/ 354 w 623"/>
                <a:gd name="T7" fmla="*/ 30 h 156"/>
                <a:gd name="T8" fmla="*/ 473 w 623"/>
                <a:gd name="T9" fmla="*/ 18 h 156"/>
                <a:gd name="T10" fmla="*/ 611 w 623"/>
                <a:gd name="T11" fmla="*/ 0 h 156"/>
                <a:gd name="T12" fmla="*/ 623 w 623"/>
                <a:gd name="T13" fmla="*/ 114 h 156"/>
                <a:gd name="T14" fmla="*/ 497 w 623"/>
                <a:gd name="T15" fmla="*/ 138 h 156"/>
                <a:gd name="T16" fmla="*/ 414 w 623"/>
                <a:gd name="T17" fmla="*/ 150 h 156"/>
                <a:gd name="T18" fmla="*/ 318 w 623"/>
                <a:gd name="T19" fmla="*/ 156 h 156"/>
                <a:gd name="T20" fmla="*/ 215 w 623"/>
                <a:gd name="T21" fmla="*/ 156 h 156"/>
                <a:gd name="T22" fmla="*/ 108 w 623"/>
                <a:gd name="T23" fmla="*/ 150 h 156"/>
                <a:gd name="T24" fmla="*/ 0 w 623"/>
                <a:gd name="T25" fmla="*/ 132 h 156"/>
                <a:gd name="T26" fmla="*/ 6 w 623"/>
                <a:gd name="T27" fmla="*/ 18 h 156"/>
                <a:gd name="T28" fmla="*/ 6 w 623"/>
                <a:gd name="T29" fmla="*/ 18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23" h="156">
                  <a:moveTo>
                    <a:pt x="6" y="18"/>
                  </a:moveTo>
                  <a:lnTo>
                    <a:pt x="162" y="36"/>
                  </a:lnTo>
                  <a:lnTo>
                    <a:pt x="251" y="36"/>
                  </a:lnTo>
                  <a:lnTo>
                    <a:pt x="354" y="30"/>
                  </a:lnTo>
                  <a:lnTo>
                    <a:pt x="473" y="18"/>
                  </a:lnTo>
                  <a:lnTo>
                    <a:pt x="611" y="0"/>
                  </a:lnTo>
                  <a:lnTo>
                    <a:pt x="623" y="114"/>
                  </a:lnTo>
                  <a:lnTo>
                    <a:pt x="497" y="138"/>
                  </a:lnTo>
                  <a:lnTo>
                    <a:pt x="414" y="150"/>
                  </a:lnTo>
                  <a:lnTo>
                    <a:pt x="318" y="156"/>
                  </a:lnTo>
                  <a:lnTo>
                    <a:pt x="215" y="156"/>
                  </a:lnTo>
                  <a:lnTo>
                    <a:pt x="108" y="150"/>
                  </a:lnTo>
                  <a:lnTo>
                    <a:pt x="0" y="132"/>
                  </a:lnTo>
                  <a:lnTo>
                    <a:pt x="6" y="18"/>
                  </a:lnTo>
                  <a:lnTo>
                    <a:pt x="6"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77" name="Freeform 13"/>
            <p:cNvSpPr>
              <a:spLocks/>
            </p:cNvSpPr>
            <p:nvPr userDrawn="1"/>
          </p:nvSpPr>
          <p:spPr bwMode="ltGray">
            <a:xfrm>
              <a:off x="4762" y="3591"/>
              <a:ext cx="996" cy="126"/>
            </a:xfrm>
            <a:custGeom>
              <a:avLst/>
              <a:gdLst>
                <a:gd name="T0" fmla="*/ 754 w 993"/>
                <a:gd name="T1" fmla="*/ 6 h 126"/>
                <a:gd name="T2" fmla="*/ 652 w 993"/>
                <a:gd name="T3" fmla="*/ 6 h 126"/>
                <a:gd name="T4" fmla="*/ 563 w 993"/>
                <a:gd name="T5" fmla="*/ 6 h 126"/>
                <a:gd name="T6" fmla="*/ 479 w 993"/>
                <a:gd name="T7" fmla="*/ 6 h 126"/>
                <a:gd name="T8" fmla="*/ 401 w 993"/>
                <a:gd name="T9" fmla="*/ 6 h 126"/>
                <a:gd name="T10" fmla="*/ 335 w 993"/>
                <a:gd name="T11" fmla="*/ 0 h 126"/>
                <a:gd name="T12" fmla="*/ 276 w 993"/>
                <a:gd name="T13" fmla="*/ 0 h 126"/>
                <a:gd name="T14" fmla="*/ 222 w 993"/>
                <a:gd name="T15" fmla="*/ 0 h 126"/>
                <a:gd name="T16" fmla="*/ 180 w 993"/>
                <a:gd name="T17" fmla="*/ 6 h 126"/>
                <a:gd name="T18" fmla="*/ 138 w 993"/>
                <a:gd name="T19" fmla="*/ 6 h 126"/>
                <a:gd name="T20" fmla="*/ 108 w 993"/>
                <a:gd name="T21" fmla="*/ 6 h 126"/>
                <a:gd name="T22" fmla="*/ 54 w 993"/>
                <a:gd name="T23" fmla="*/ 6 h 126"/>
                <a:gd name="T24" fmla="*/ 24 w 993"/>
                <a:gd name="T25" fmla="*/ 12 h 126"/>
                <a:gd name="T26" fmla="*/ 6 w 993"/>
                <a:gd name="T27" fmla="*/ 18 h 126"/>
                <a:gd name="T28" fmla="*/ 0 w 993"/>
                <a:gd name="T29" fmla="*/ 24 h 126"/>
                <a:gd name="T30" fmla="*/ 12 w 993"/>
                <a:gd name="T31" fmla="*/ 42 h 126"/>
                <a:gd name="T32" fmla="*/ 18 w 993"/>
                <a:gd name="T33" fmla="*/ 48 h 126"/>
                <a:gd name="T34" fmla="*/ 30 w 993"/>
                <a:gd name="T35" fmla="*/ 54 h 126"/>
                <a:gd name="T36" fmla="*/ 60 w 993"/>
                <a:gd name="T37" fmla="*/ 60 h 126"/>
                <a:gd name="T38" fmla="*/ 90 w 993"/>
                <a:gd name="T39" fmla="*/ 72 h 126"/>
                <a:gd name="T40" fmla="*/ 144 w 993"/>
                <a:gd name="T41" fmla="*/ 84 h 126"/>
                <a:gd name="T42" fmla="*/ 210 w 993"/>
                <a:gd name="T43" fmla="*/ 90 h 126"/>
                <a:gd name="T44" fmla="*/ 293 w 993"/>
                <a:gd name="T45" fmla="*/ 102 h 126"/>
                <a:gd name="T46" fmla="*/ 389 w 993"/>
                <a:gd name="T47" fmla="*/ 108 h 126"/>
                <a:gd name="T48" fmla="*/ 503 w 993"/>
                <a:gd name="T49" fmla="*/ 120 h 126"/>
                <a:gd name="T50" fmla="*/ 622 w 993"/>
                <a:gd name="T51" fmla="*/ 120 h 126"/>
                <a:gd name="T52" fmla="*/ 754 w 993"/>
                <a:gd name="T53" fmla="*/ 126 h 126"/>
                <a:gd name="T54" fmla="*/ 873 w 993"/>
                <a:gd name="T55" fmla="*/ 126 h 126"/>
                <a:gd name="T56" fmla="*/ 993 w 993"/>
                <a:gd name="T57" fmla="*/ 126 h 126"/>
                <a:gd name="T58" fmla="*/ 993 w 993"/>
                <a:gd name="T59" fmla="*/ 12 h 126"/>
                <a:gd name="T60" fmla="*/ 879 w 993"/>
                <a:gd name="T61" fmla="*/ 12 h 126"/>
                <a:gd name="T62" fmla="*/ 754 w 993"/>
                <a:gd name="T63" fmla="*/ 6 h 126"/>
                <a:gd name="T64" fmla="*/ 754 w 993"/>
                <a:gd name="T65" fmla="*/ 6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93" h="126">
                  <a:moveTo>
                    <a:pt x="754" y="6"/>
                  </a:moveTo>
                  <a:lnTo>
                    <a:pt x="652" y="6"/>
                  </a:lnTo>
                  <a:lnTo>
                    <a:pt x="563" y="6"/>
                  </a:lnTo>
                  <a:lnTo>
                    <a:pt x="479" y="6"/>
                  </a:lnTo>
                  <a:lnTo>
                    <a:pt x="401" y="6"/>
                  </a:lnTo>
                  <a:lnTo>
                    <a:pt x="335" y="0"/>
                  </a:lnTo>
                  <a:lnTo>
                    <a:pt x="276" y="0"/>
                  </a:lnTo>
                  <a:lnTo>
                    <a:pt x="222" y="0"/>
                  </a:lnTo>
                  <a:lnTo>
                    <a:pt x="180" y="6"/>
                  </a:lnTo>
                  <a:lnTo>
                    <a:pt x="138" y="6"/>
                  </a:lnTo>
                  <a:lnTo>
                    <a:pt x="108" y="6"/>
                  </a:lnTo>
                  <a:lnTo>
                    <a:pt x="54" y="6"/>
                  </a:lnTo>
                  <a:lnTo>
                    <a:pt x="24" y="12"/>
                  </a:lnTo>
                  <a:lnTo>
                    <a:pt x="6" y="18"/>
                  </a:lnTo>
                  <a:lnTo>
                    <a:pt x="0" y="24"/>
                  </a:lnTo>
                  <a:lnTo>
                    <a:pt x="12" y="42"/>
                  </a:lnTo>
                  <a:lnTo>
                    <a:pt x="18" y="48"/>
                  </a:lnTo>
                  <a:lnTo>
                    <a:pt x="30" y="54"/>
                  </a:lnTo>
                  <a:lnTo>
                    <a:pt x="60" y="60"/>
                  </a:lnTo>
                  <a:lnTo>
                    <a:pt x="90" y="72"/>
                  </a:lnTo>
                  <a:lnTo>
                    <a:pt x="144" y="84"/>
                  </a:lnTo>
                  <a:lnTo>
                    <a:pt x="210" y="90"/>
                  </a:lnTo>
                  <a:lnTo>
                    <a:pt x="293" y="102"/>
                  </a:lnTo>
                  <a:lnTo>
                    <a:pt x="389" y="108"/>
                  </a:lnTo>
                  <a:lnTo>
                    <a:pt x="503" y="120"/>
                  </a:lnTo>
                  <a:lnTo>
                    <a:pt x="622" y="120"/>
                  </a:lnTo>
                  <a:lnTo>
                    <a:pt x="754" y="126"/>
                  </a:lnTo>
                  <a:lnTo>
                    <a:pt x="873" y="126"/>
                  </a:lnTo>
                  <a:lnTo>
                    <a:pt x="993" y="126"/>
                  </a:lnTo>
                  <a:lnTo>
                    <a:pt x="993" y="12"/>
                  </a:lnTo>
                  <a:lnTo>
                    <a:pt x="879" y="12"/>
                  </a:lnTo>
                  <a:lnTo>
                    <a:pt x="754" y="6"/>
                  </a:lnTo>
                  <a:lnTo>
                    <a:pt x="754" y="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78" name="Freeform 14"/>
            <p:cNvSpPr>
              <a:spLocks/>
            </p:cNvSpPr>
            <p:nvPr userDrawn="1"/>
          </p:nvSpPr>
          <p:spPr bwMode="ltGray">
            <a:xfrm>
              <a:off x="4786" y="3645"/>
              <a:ext cx="972" cy="245"/>
            </a:xfrm>
            <a:custGeom>
              <a:avLst/>
              <a:gdLst>
                <a:gd name="T0" fmla="*/ 0 w 969"/>
                <a:gd name="T1" fmla="*/ 0 h 245"/>
                <a:gd name="T2" fmla="*/ 24 w 969"/>
                <a:gd name="T3" fmla="*/ 54 h 245"/>
                <a:gd name="T4" fmla="*/ 66 w 969"/>
                <a:gd name="T5" fmla="*/ 96 h 245"/>
                <a:gd name="T6" fmla="*/ 120 w 969"/>
                <a:gd name="T7" fmla="*/ 137 h 245"/>
                <a:gd name="T8" fmla="*/ 198 w 969"/>
                <a:gd name="T9" fmla="*/ 173 h 245"/>
                <a:gd name="T10" fmla="*/ 293 w 969"/>
                <a:gd name="T11" fmla="*/ 203 h 245"/>
                <a:gd name="T12" fmla="*/ 353 w 969"/>
                <a:gd name="T13" fmla="*/ 215 h 245"/>
                <a:gd name="T14" fmla="*/ 413 w 969"/>
                <a:gd name="T15" fmla="*/ 227 h 245"/>
                <a:gd name="T16" fmla="*/ 479 w 969"/>
                <a:gd name="T17" fmla="*/ 233 h 245"/>
                <a:gd name="T18" fmla="*/ 556 w 969"/>
                <a:gd name="T19" fmla="*/ 239 h 245"/>
                <a:gd name="T20" fmla="*/ 634 w 969"/>
                <a:gd name="T21" fmla="*/ 245 h 245"/>
                <a:gd name="T22" fmla="*/ 724 w 969"/>
                <a:gd name="T23" fmla="*/ 245 h 245"/>
                <a:gd name="T24" fmla="*/ 855 w 969"/>
                <a:gd name="T25" fmla="*/ 245 h 245"/>
                <a:gd name="T26" fmla="*/ 969 w 969"/>
                <a:gd name="T27" fmla="*/ 239 h 245"/>
                <a:gd name="T28" fmla="*/ 969 w 969"/>
                <a:gd name="T29" fmla="*/ 60 h 245"/>
                <a:gd name="T30" fmla="*/ 700 w 969"/>
                <a:gd name="T31" fmla="*/ 60 h 245"/>
                <a:gd name="T32" fmla="*/ 503 w 969"/>
                <a:gd name="T33" fmla="*/ 54 h 245"/>
                <a:gd name="T34" fmla="*/ 317 w 969"/>
                <a:gd name="T35" fmla="*/ 42 h 245"/>
                <a:gd name="T36" fmla="*/ 150 w 969"/>
                <a:gd name="T37" fmla="*/ 24 h 245"/>
                <a:gd name="T38" fmla="*/ 72 w 969"/>
                <a:gd name="T39" fmla="*/ 12 h 245"/>
                <a:gd name="T40" fmla="*/ 0 w 969"/>
                <a:gd name="T41" fmla="*/ 0 h 245"/>
                <a:gd name="T42" fmla="*/ 0 w 969"/>
                <a:gd name="T43" fmla="*/ 0 h 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969" h="245">
                  <a:moveTo>
                    <a:pt x="0" y="0"/>
                  </a:moveTo>
                  <a:lnTo>
                    <a:pt x="24" y="54"/>
                  </a:lnTo>
                  <a:lnTo>
                    <a:pt x="66" y="96"/>
                  </a:lnTo>
                  <a:lnTo>
                    <a:pt x="120" y="137"/>
                  </a:lnTo>
                  <a:lnTo>
                    <a:pt x="198" y="173"/>
                  </a:lnTo>
                  <a:lnTo>
                    <a:pt x="293" y="203"/>
                  </a:lnTo>
                  <a:lnTo>
                    <a:pt x="353" y="215"/>
                  </a:lnTo>
                  <a:lnTo>
                    <a:pt x="413" y="227"/>
                  </a:lnTo>
                  <a:lnTo>
                    <a:pt x="479" y="233"/>
                  </a:lnTo>
                  <a:lnTo>
                    <a:pt x="556" y="239"/>
                  </a:lnTo>
                  <a:lnTo>
                    <a:pt x="634" y="245"/>
                  </a:lnTo>
                  <a:lnTo>
                    <a:pt x="724" y="245"/>
                  </a:lnTo>
                  <a:lnTo>
                    <a:pt x="855" y="245"/>
                  </a:lnTo>
                  <a:lnTo>
                    <a:pt x="969" y="239"/>
                  </a:lnTo>
                  <a:lnTo>
                    <a:pt x="969" y="60"/>
                  </a:lnTo>
                  <a:lnTo>
                    <a:pt x="700" y="60"/>
                  </a:lnTo>
                  <a:lnTo>
                    <a:pt x="503" y="54"/>
                  </a:lnTo>
                  <a:lnTo>
                    <a:pt x="317" y="42"/>
                  </a:lnTo>
                  <a:lnTo>
                    <a:pt x="150" y="24"/>
                  </a:lnTo>
                  <a:lnTo>
                    <a:pt x="72" y="12"/>
                  </a:lnTo>
                  <a:lnTo>
                    <a:pt x="0" y="0"/>
                  </a:lnTo>
                  <a:lnTo>
                    <a:pt x="0" y="0"/>
                  </a:lnTo>
                  <a:close/>
                </a:path>
              </a:pathLst>
            </a:custGeom>
            <a:gradFill rotWithShape="0">
              <a:gsLst>
                <a:gs pos="0">
                  <a:schemeClr val="bg2"/>
                </a:gs>
                <a:gs pos="100000">
                  <a:schemeClr val="bg2">
                    <a:gamma/>
                    <a:tint val="81961"/>
                    <a:invGamma/>
                  </a:schemeClr>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79" name="Freeform 15"/>
            <p:cNvSpPr>
              <a:spLocks/>
            </p:cNvSpPr>
            <p:nvPr userDrawn="1"/>
          </p:nvSpPr>
          <p:spPr bwMode="ltGray">
            <a:xfrm>
              <a:off x="4804" y="3591"/>
              <a:ext cx="954" cy="90"/>
            </a:xfrm>
            <a:custGeom>
              <a:avLst/>
              <a:gdLst>
                <a:gd name="T0" fmla="*/ 700 w 951"/>
                <a:gd name="T1" fmla="*/ 0 h 90"/>
                <a:gd name="T2" fmla="*/ 598 w 951"/>
                <a:gd name="T3" fmla="*/ 0 h 90"/>
                <a:gd name="T4" fmla="*/ 515 w 951"/>
                <a:gd name="T5" fmla="*/ 0 h 90"/>
                <a:gd name="T6" fmla="*/ 431 w 951"/>
                <a:gd name="T7" fmla="*/ 0 h 90"/>
                <a:gd name="T8" fmla="*/ 365 w 951"/>
                <a:gd name="T9" fmla="*/ 0 h 90"/>
                <a:gd name="T10" fmla="*/ 299 w 951"/>
                <a:gd name="T11" fmla="*/ 0 h 90"/>
                <a:gd name="T12" fmla="*/ 245 w 951"/>
                <a:gd name="T13" fmla="*/ 0 h 90"/>
                <a:gd name="T14" fmla="*/ 198 w 951"/>
                <a:gd name="T15" fmla="*/ 0 h 90"/>
                <a:gd name="T16" fmla="*/ 162 w 951"/>
                <a:gd name="T17" fmla="*/ 0 h 90"/>
                <a:gd name="T18" fmla="*/ 126 w 951"/>
                <a:gd name="T19" fmla="*/ 6 h 90"/>
                <a:gd name="T20" fmla="*/ 96 w 951"/>
                <a:gd name="T21" fmla="*/ 6 h 90"/>
                <a:gd name="T22" fmla="*/ 54 w 951"/>
                <a:gd name="T23" fmla="*/ 12 h 90"/>
                <a:gd name="T24" fmla="*/ 30 w 951"/>
                <a:gd name="T25" fmla="*/ 12 h 90"/>
                <a:gd name="T26" fmla="*/ 12 w 951"/>
                <a:gd name="T27" fmla="*/ 18 h 90"/>
                <a:gd name="T28" fmla="*/ 6 w 951"/>
                <a:gd name="T29" fmla="*/ 18 h 90"/>
                <a:gd name="T30" fmla="*/ 0 w 951"/>
                <a:gd name="T31" fmla="*/ 24 h 90"/>
                <a:gd name="T32" fmla="*/ 6 w 951"/>
                <a:gd name="T33" fmla="*/ 30 h 90"/>
                <a:gd name="T34" fmla="*/ 24 w 951"/>
                <a:gd name="T35" fmla="*/ 36 h 90"/>
                <a:gd name="T36" fmla="*/ 54 w 951"/>
                <a:gd name="T37" fmla="*/ 42 h 90"/>
                <a:gd name="T38" fmla="*/ 102 w 951"/>
                <a:gd name="T39" fmla="*/ 54 h 90"/>
                <a:gd name="T40" fmla="*/ 168 w 951"/>
                <a:gd name="T41" fmla="*/ 60 h 90"/>
                <a:gd name="T42" fmla="*/ 251 w 951"/>
                <a:gd name="T43" fmla="*/ 66 h 90"/>
                <a:gd name="T44" fmla="*/ 341 w 951"/>
                <a:gd name="T45" fmla="*/ 78 h 90"/>
                <a:gd name="T46" fmla="*/ 449 w 951"/>
                <a:gd name="T47" fmla="*/ 84 h 90"/>
                <a:gd name="T48" fmla="*/ 568 w 951"/>
                <a:gd name="T49" fmla="*/ 84 h 90"/>
                <a:gd name="T50" fmla="*/ 694 w 951"/>
                <a:gd name="T51" fmla="*/ 90 h 90"/>
                <a:gd name="T52" fmla="*/ 825 w 951"/>
                <a:gd name="T53" fmla="*/ 90 h 90"/>
                <a:gd name="T54" fmla="*/ 951 w 951"/>
                <a:gd name="T55" fmla="*/ 90 h 90"/>
                <a:gd name="T56" fmla="*/ 951 w 951"/>
                <a:gd name="T57" fmla="*/ 6 h 90"/>
                <a:gd name="T58" fmla="*/ 831 w 951"/>
                <a:gd name="T59" fmla="*/ 6 h 90"/>
                <a:gd name="T60" fmla="*/ 772 w 951"/>
                <a:gd name="T61" fmla="*/ 6 h 90"/>
                <a:gd name="T62" fmla="*/ 700 w 951"/>
                <a:gd name="T63" fmla="*/ 0 h 90"/>
                <a:gd name="T64" fmla="*/ 700 w 951"/>
                <a:gd name="T65"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51" h="90">
                  <a:moveTo>
                    <a:pt x="700" y="0"/>
                  </a:moveTo>
                  <a:lnTo>
                    <a:pt x="598" y="0"/>
                  </a:lnTo>
                  <a:lnTo>
                    <a:pt x="515" y="0"/>
                  </a:lnTo>
                  <a:lnTo>
                    <a:pt x="431" y="0"/>
                  </a:lnTo>
                  <a:lnTo>
                    <a:pt x="365" y="0"/>
                  </a:lnTo>
                  <a:lnTo>
                    <a:pt x="299" y="0"/>
                  </a:lnTo>
                  <a:lnTo>
                    <a:pt x="245" y="0"/>
                  </a:lnTo>
                  <a:lnTo>
                    <a:pt x="198" y="0"/>
                  </a:lnTo>
                  <a:lnTo>
                    <a:pt x="162" y="0"/>
                  </a:lnTo>
                  <a:lnTo>
                    <a:pt x="126" y="6"/>
                  </a:lnTo>
                  <a:lnTo>
                    <a:pt x="96" y="6"/>
                  </a:lnTo>
                  <a:lnTo>
                    <a:pt x="54" y="12"/>
                  </a:lnTo>
                  <a:lnTo>
                    <a:pt x="30" y="12"/>
                  </a:lnTo>
                  <a:lnTo>
                    <a:pt x="12" y="18"/>
                  </a:lnTo>
                  <a:lnTo>
                    <a:pt x="6" y="18"/>
                  </a:lnTo>
                  <a:lnTo>
                    <a:pt x="0" y="24"/>
                  </a:lnTo>
                  <a:lnTo>
                    <a:pt x="6" y="30"/>
                  </a:lnTo>
                  <a:lnTo>
                    <a:pt x="24" y="36"/>
                  </a:lnTo>
                  <a:lnTo>
                    <a:pt x="54" y="42"/>
                  </a:lnTo>
                  <a:lnTo>
                    <a:pt x="102" y="54"/>
                  </a:lnTo>
                  <a:lnTo>
                    <a:pt x="168" y="60"/>
                  </a:lnTo>
                  <a:lnTo>
                    <a:pt x="251" y="66"/>
                  </a:lnTo>
                  <a:lnTo>
                    <a:pt x="341" y="78"/>
                  </a:lnTo>
                  <a:lnTo>
                    <a:pt x="449" y="84"/>
                  </a:lnTo>
                  <a:lnTo>
                    <a:pt x="568" y="84"/>
                  </a:lnTo>
                  <a:lnTo>
                    <a:pt x="694" y="90"/>
                  </a:lnTo>
                  <a:lnTo>
                    <a:pt x="825" y="90"/>
                  </a:lnTo>
                  <a:lnTo>
                    <a:pt x="951" y="90"/>
                  </a:lnTo>
                  <a:lnTo>
                    <a:pt x="951" y="6"/>
                  </a:lnTo>
                  <a:lnTo>
                    <a:pt x="831" y="6"/>
                  </a:lnTo>
                  <a:lnTo>
                    <a:pt x="772" y="6"/>
                  </a:lnTo>
                  <a:lnTo>
                    <a:pt x="700" y="0"/>
                  </a:lnTo>
                  <a:lnTo>
                    <a:pt x="700"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0" name="Freeform 16"/>
            <p:cNvSpPr>
              <a:spLocks/>
            </p:cNvSpPr>
            <p:nvPr userDrawn="1"/>
          </p:nvSpPr>
          <p:spPr bwMode="ltGray">
            <a:xfrm>
              <a:off x="3059" y="1541"/>
              <a:ext cx="102" cy="155"/>
            </a:xfrm>
            <a:custGeom>
              <a:avLst/>
              <a:gdLst>
                <a:gd name="T0" fmla="*/ 102 w 102"/>
                <a:gd name="T1" fmla="*/ 0 h 155"/>
                <a:gd name="T2" fmla="*/ 0 w 102"/>
                <a:gd name="T3" fmla="*/ 12 h 155"/>
                <a:gd name="T4" fmla="*/ 30 w 102"/>
                <a:gd name="T5" fmla="*/ 72 h 155"/>
                <a:gd name="T6" fmla="*/ 30 w 102"/>
                <a:gd name="T7" fmla="*/ 155 h 155"/>
                <a:gd name="T8" fmla="*/ 72 w 102"/>
                <a:gd name="T9" fmla="*/ 155 h 155"/>
                <a:gd name="T10" fmla="*/ 72 w 102"/>
                <a:gd name="T11" fmla="*/ 66 h 155"/>
                <a:gd name="T12" fmla="*/ 102 w 102"/>
                <a:gd name="T13" fmla="*/ 0 h 155"/>
                <a:gd name="T14" fmla="*/ 102 w 102"/>
                <a:gd name="T15" fmla="*/ 0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5">
                  <a:moveTo>
                    <a:pt x="102" y="0"/>
                  </a:moveTo>
                  <a:lnTo>
                    <a:pt x="0" y="12"/>
                  </a:lnTo>
                  <a:lnTo>
                    <a:pt x="30" y="72"/>
                  </a:lnTo>
                  <a:lnTo>
                    <a:pt x="30" y="155"/>
                  </a:lnTo>
                  <a:lnTo>
                    <a:pt x="72" y="155"/>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1" name="Freeform 17"/>
            <p:cNvSpPr>
              <a:spLocks noEditPoints="1"/>
            </p:cNvSpPr>
            <p:nvPr userDrawn="1"/>
          </p:nvSpPr>
          <p:spPr bwMode="ltGray">
            <a:xfrm>
              <a:off x="3059" y="1690"/>
              <a:ext cx="90" cy="96"/>
            </a:xfrm>
            <a:custGeom>
              <a:avLst/>
              <a:gdLst>
                <a:gd name="T0" fmla="*/ 48 w 90"/>
                <a:gd name="T1" fmla="*/ 96 h 96"/>
                <a:gd name="T2" fmla="*/ 72 w 90"/>
                <a:gd name="T3" fmla="*/ 72 h 96"/>
                <a:gd name="T4" fmla="*/ 84 w 90"/>
                <a:gd name="T5" fmla="*/ 48 h 96"/>
                <a:gd name="T6" fmla="*/ 90 w 90"/>
                <a:gd name="T7" fmla="*/ 36 h 96"/>
                <a:gd name="T8" fmla="*/ 84 w 90"/>
                <a:gd name="T9" fmla="*/ 24 h 96"/>
                <a:gd name="T10" fmla="*/ 66 w 90"/>
                <a:gd name="T11" fmla="*/ 6 h 96"/>
                <a:gd name="T12" fmla="*/ 42 w 90"/>
                <a:gd name="T13" fmla="*/ 0 h 96"/>
                <a:gd name="T14" fmla="*/ 24 w 90"/>
                <a:gd name="T15" fmla="*/ 0 h 96"/>
                <a:gd name="T16" fmla="*/ 12 w 90"/>
                <a:gd name="T17" fmla="*/ 12 h 96"/>
                <a:gd name="T18" fmla="*/ 6 w 90"/>
                <a:gd name="T19" fmla="*/ 24 h 96"/>
                <a:gd name="T20" fmla="*/ 0 w 90"/>
                <a:gd name="T21" fmla="*/ 36 h 96"/>
                <a:gd name="T22" fmla="*/ 12 w 90"/>
                <a:gd name="T23" fmla="*/ 66 h 96"/>
                <a:gd name="T24" fmla="*/ 30 w 90"/>
                <a:gd name="T25" fmla="*/ 84 h 96"/>
                <a:gd name="T26" fmla="*/ 48 w 90"/>
                <a:gd name="T27" fmla="*/ 96 h 96"/>
                <a:gd name="T28" fmla="*/ 48 w 90"/>
                <a:gd name="T29" fmla="*/ 96 h 96"/>
                <a:gd name="T30" fmla="*/ 48 w 90"/>
                <a:gd name="T31" fmla="*/ 12 h 96"/>
                <a:gd name="T32" fmla="*/ 66 w 90"/>
                <a:gd name="T33" fmla="*/ 18 h 96"/>
                <a:gd name="T34" fmla="*/ 72 w 90"/>
                <a:gd name="T35" fmla="*/ 24 h 96"/>
                <a:gd name="T36" fmla="*/ 72 w 90"/>
                <a:gd name="T37" fmla="*/ 36 h 96"/>
                <a:gd name="T38" fmla="*/ 72 w 90"/>
                <a:gd name="T39" fmla="*/ 48 h 96"/>
                <a:gd name="T40" fmla="*/ 54 w 90"/>
                <a:gd name="T41" fmla="*/ 66 h 96"/>
                <a:gd name="T42" fmla="*/ 48 w 90"/>
                <a:gd name="T43" fmla="*/ 78 h 96"/>
                <a:gd name="T44" fmla="*/ 30 w 90"/>
                <a:gd name="T45" fmla="*/ 66 h 96"/>
                <a:gd name="T46" fmla="*/ 24 w 90"/>
                <a:gd name="T47" fmla="*/ 48 h 96"/>
                <a:gd name="T48" fmla="*/ 18 w 90"/>
                <a:gd name="T49" fmla="*/ 30 h 96"/>
                <a:gd name="T50" fmla="*/ 30 w 90"/>
                <a:gd name="T51" fmla="*/ 12 h 96"/>
                <a:gd name="T52" fmla="*/ 48 w 90"/>
                <a:gd name="T53" fmla="*/ 12 h 96"/>
                <a:gd name="T54" fmla="*/ 48 w 90"/>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48" y="96"/>
                  </a:moveTo>
                  <a:lnTo>
                    <a:pt x="72" y="72"/>
                  </a:lnTo>
                  <a:lnTo>
                    <a:pt x="84" y="48"/>
                  </a:lnTo>
                  <a:lnTo>
                    <a:pt x="90" y="36"/>
                  </a:lnTo>
                  <a:lnTo>
                    <a:pt x="84" y="24"/>
                  </a:lnTo>
                  <a:lnTo>
                    <a:pt x="66" y="6"/>
                  </a:lnTo>
                  <a:lnTo>
                    <a:pt x="42" y="0"/>
                  </a:lnTo>
                  <a:lnTo>
                    <a:pt x="24" y="0"/>
                  </a:lnTo>
                  <a:lnTo>
                    <a:pt x="12" y="12"/>
                  </a:lnTo>
                  <a:lnTo>
                    <a:pt x="6" y="24"/>
                  </a:lnTo>
                  <a:lnTo>
                    <a:pt x="0" y="36"/>
                  </a:lnTo>
                  <a:lnTo>
                    <a:pt x="12" y="66"/>
                  </a:lnTo>
                  <a:lnTo>
                    <a:pt x="30" y="84"/>
                  </a:lnTo>
                  <a:lnTo>
                    <a:pt x="48" y="96"/>
                  </a:lnTo>
                  <a:lnTo>
                    <a:pt x="48" y="96"/>
                  </a:lnTo>
                  <a:close/>
                  <a:moveTo>
                    <a:pt x="48" y="12"/>
                  </a:moveTo>
                  <a:lnTo>
                    <a:pt x="66" y="18"/>
                  </a:lnTo>
                  <a:lnTo>
                    <a:pt x="72" y="24"/>
                  </a:lnTo>
                  <a:lnTo>
                    <a:pt x="72" y="36"/>
                  </a:lnTo>
                  <a:lnTo>
                    <a:pt x="72" y="48"/>
                  </a:lnTo>
                  <a:lnTo>
                    <a:pt x="54" y="66"/>
                  </a:lnTo>
                  <a:lnTo>
                    <a:pt x="48" y="78"/>
                  </a:lnTo>
                  <a:lnTo>
                    <a:pt x="30" y="66"/>
                  </a:lnTo>
                  <a:lnTo>
                    <a:pt x="24"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2" name="Freeform 18"/>
            <p:cNvSpPr>
              <a:spLocks noEditPoints="1"/>
            </p:cNvSpPr>
            <p:nvPr userDrawn="1"/>
          </p:nvSpPr>
          <p:spPr bwMode="ltGray">
            <a:xfrm>
              <a:off x="3059" y="1768"/>
              <a:ext cx="90" cy="108"/>
            </a:xfrm>
            <a:custGeom>
              <a:avLst/>
              <a:gdLst>
                <a:gd name="T0" fmla="*/ 0 w 90"/>
                <a:gd name="T1" fmla="*/ 90 h 108"/>
                <a:gd name="T2" fmla="*/ 12 w 90"/>
                <a:gd name="T3" fmla="*/ 102 h 108"/>
                <a:gd name="T4" fmla="*/ 24 w 90"/>
                <a:gd name="T5" fmla="*/ 108 h 108"/>
                <a:gd name="T6" fmla="*/ 54 w 90"/>
                <a:gd name="T7" fmla="*/ 108 h 108"/>
                <a:gd name="T8" fmla="*/ 78 w 90"/>
                <a:gd name="T9" fmla="*/ 96 h 108"/>
                <a:gd name="T10" fmla="*/ 90 w 90"/>
                <a:gd name="T11" fmla="*/ 72 h 108"/>
                <a:gd name="T12" fmla="*/ 84 w 90"/>
                <a:gd name="T13" fmla="*/ 42 h 108"/>
                <a:gd name="T14" fmla="*/ 66 w 90"/>
                <a:gd name="T15" fmla="*/ 24 h 108"/>
                <a:gd name="T16" fmla="*/ 54 w 90"/>
                <a:gd name="T17" fmla="*/ 12 h 108"/>
                <a:gd name="T18" fmla="*/ 48 w 90"/>
                <a:gd name="T19" fmla="*/ 6 h 108"/>
                <a:gd name="T20" fmla="*/ 48 w 90"/>
                <a:gd name="T21" fmla="*/ 6 h 108"/>
                <a:gd name="T22" fmla="*/ 48 w 90"/>
                <a:gd name="T23" fmla="*/ 0 h 108"/>
                <a:gd name="T24" fmla="*/ 24 w 90"/>
                <a:gd name="T25" fmla="*/ 24 h 108"/>
                <a:gd name="T26" fmla="*/ 6 w 90"/>
                <a:gd name="T27" fmla="*/ 48 h 108"/>
                <a:gd name="T28" fmla="*/ 0 w 90"/>
                <a:gd name="T29" fmla="*/ 66 h 108"/>
                <a:gd name="T30" fmla="*/ 0 w 90"/>
                <a:gd name="T31" fmla="*/ 90 h 108"/>
                <a:gd name="T32" fmla="*/ 0 w 90"/>
                <a:gd name="T33" fmla="*/ 90 h 108"/>
                <a:gd name="T34" fmla="*/ 12 w 90"/>
                <a:gd name="T35" fmla="*/ 66 h 108"/>
                <a:gd name="T36" fmla="*/ 18 w 90"/>
                <a:gd name="T37" fmla="*/ 48 h 108"/>
                <a:gd name="T38" fmla="*/ 30 w 90"/>
                <a:gd name="T39" fmla="*/ 36 h 108"/>
                <a:gd name="T40" fmla="*/ 42 w 90"/>
                <a:gd name="T41" fmla="*/ 24 h 108"/>
                <a:gd name="T42" fmla="*/ 48 w 90"/>
                <a:gd name="T43" fmla="*/ 18 h 108"/>
                <a:gd name="T44" fmla="*/ 66 w 90"/>
                <a:gd name="T45" fmla="*/ 30 h 108"/>
                <a:gd name="T46" fmla="*/ 72 w 90"/>
                <a:gd name="T47" fmla="*/ 48 h 108"/>
                <a:gd name="T48" fmla="*/ 78 w 90"/>
                <a:gd name="T49" fmla="*/ 72 h 108"/>
                <a:gd name="T50" fmla="*/ 78 w 90"/>
                <a:gd name="T51" fmla="*/ 84 h 108"/>
                <a:gd name="T52" fmla="*/ 66 w 90"/>
                <a:gd name="T53" fmla="*/ 96 h 108"/>
                <a:gd name="T54" fmla="*/ 42 w 90"/>
                <a:gd name="T55" fmla="*/ 102 h 108"/>
                <a:gd name="T56" fmla="*/ 30 w 90"/>
                <a:gd name="T57" fmla="*/ 96 h 108"/>
                <a:gd name="T58" fmla="*/ 18 w 90"/>
                <a:gd name="T59" fmla="*/ 90 h 108"/>
                <a:gd name="T60" fmla="*/ 12 w 90"/>
                <a:gd name="T61" fmla="*/ 78 h 108"/>
                <a:gd name="T62" fmla="*/ 12 w 90"/>
                <a:gd name="T63" fmla="*/ 66 h 108"/>
                <a:gd name="T64" fmla="*/ 12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0" y="90"/>
                  </a:moveTo>
                  <a:lnTo>
                    <a:pt x="12" y="102"/>
                  </a:lnTo>
                  <a:lnTo>
                    <a:pt x="24" y="108"/>
                  </a:lnTo>
                  <a:lnTo>
                    <a:pt x="54" y="108"/>
                  </a:lnTo>
                  <a:lnTo>
                    <a:pt x="78" y="96"/>
                  </a:lnTo>
                  <a:lnTo>
                    <a:pt x="90" y="72"/>
                  </a:lnTo>
                  <a:lnTo>
                    <a:pt x="84" y="42"/>
                  </a:lnTo>
                  <a:lnTo>
                    <a:pt x="66" y="24"/>
                  </a:lnTo>
                  <a:lnTo>
                    <a:pt x="54" y="12"/>
                  </a:lnTo>
                  <a:lnTo>
                    <a:pt x="48" y="6"/>
                  </a:lnTo>
                  <a:lnTo>
                    <a:pt x="48" y="6"/>
                  </a:lnTo>
                  <a:lnTo>
                    <a:pt x="48" y="0"/>
                  </a:lnTo>
                  <a:lnTo>
                    <a:pt x="24" y="24"/>
                  </a:lnTo>
                  <a:lnTo>
                    <a:pt x="6" y="48"/>
                  </a:lnTo>
                  <a:lnTo>
                    <a:pt x="0" y="66"/>
                  </a:lnTo>
                  <a:lnTo>
                    <a:pt x="0" y="90"/>
                  </a:lnTo>
                  <a:lnTo>
                    <a:pt x="0" y="90"/>
                  </a:lnTo>
                  <a:close/>
                  <a:moveTo>
                    <a:pt x="12" y="66"/>
                  </a:moveTo>
                  <a:lnTo>
                    <a:pt x="18" y="48"/>
                  </a:lnTo>
                  <a:lnTo>
                    <a:pt x="30" y="36"/>
                  </a:lnTo>
                  <a:lnTo>
                    <a:pt x="42" y="24"/>
                  </a:lnTo>
                  <a:lnTo>
                    <a:pt x="48" y="18"/>
                  </a:lnTo>
                  <a:lnTo>
                    <a:pt x="66" y="30"/>
                  </a:lnTo>
                  <a:lnTo>
                    <a:pt x="72" y="48"/>
                  </a:lnTo>
                  <a:lnTo>
                    <a:pt x="78" y="72"/>
                  </a:lnTo>
                  <a:lnTo>
                    <a:pt x="78" y="84"/>
                  </a:lnTo>
                  <a:lnTo>
                    <a:pt x="66" y="96"/>
                  </a:lnTo>
                  <a:lnTo>
                    <a:pt x="42" y="102"/>
                  </a:lnTo>
                  <a:lnTo>
                    <a:pt x="30" y="96"/>
                  </a:lnTo>
                  <a:lnTo>
                    <a:pt x="18"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3" name="Freeform 19"/>
            <p:cNvSpPr>
              <a:spLocks/>
            </p:cNvSpPr>
            <p:nvPr userDrawn="1"/>
          </p:nvSpPr>
          <p:spPr bwMode="ltGray">
            <a:xfrm>
              <a:off x="5470" y="1205"/>
              <a:ext cx="102" cy="156"/>
            </a:xfrm>
            <a:custGeom>
              <a:avLst/>
              <a:gdLst>
                <a:gd name="T0" fmla="*/ 102 w 102"/>
                <a:gd name="T1" fmla="*/ 0 h 156"/>
                <a:gd name="T2" fmla="*/ 0 w 102"/>
                <a:gd name="T3" fmla="*/ 6 h 156"/>
                <a:gd name="T4" fmla="*/ 30 w 102"/>
                <a:gd name="T5" fmla="*/ 72 h 156"/>
                <a:gd name="T6" fmla="*/ 30 w 102"/>
                <a:gd name="T7" fmla="*/ 156 h 156"/>
                <a:gd name="T8" fmla="*/ 72 w 102"/>
                <a:gd name="T9" fmla="*/ 156 h 156"/>
                <a:gd name="T10" fmla="*/ 72 w 102"/>
                <a:gd name="T11" fmla="*/ 66 h 156"/>
                <a:gd name="T12" fmla="*/ 102 w 102"/>
                <a:gd name="T13" fmla="*/ 0 h 156"/>
                <a:gd name="T14" fmla="*/ 102 w 102"/>
                <a:gd name="T15" fmla="*/ 0 h 1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02" h="156">
                  <a:moveTo>
                    <a:pt x="102" y="0"/>
                  </a:moveTo>
                  <a:lnTo>
                    <a:pt x="0" y="6"/>
                  </a:lnTo>
                  <a:lnTo>
                    <a:pt x="30" y="72"/>
                  </a:lnTo>
                  <a:lnTo>
                    <a:pt x="30" y="156"/>
                  </a:lnTo>
                  <a:lnTo>
                    <a:pt x="72" y="156"/>
                  </a:lnTo>
                  <a:lnTo>
                    <a:pt x="72" y="66"/>
                  </a:lnTo>
                  <a:lnTo>
                    <a:pt x="102" y="0"/>
                  </a:lnTo>
                  <a:lnTo>
                    <a:pt x="102" y="0"/>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4" name="Freeform 20"/>
            <p:cNvSpPr>
              <a:spLocks noEditPoints="1"/>
            </p:cNvSpPr>
            <p:nvPr userDrawn="1"/>
          </p:nvSpPr>
          <p:spPr bwMode="ltGray">
            <a:xfrm>
              <a:off x="5476" y="1349"/>
              <a:ext cx="84" cy="96"/>
            </a:xfrm>
            <a:custGeom>
              <a:avLst/>
              <a:gdLst>
                <a:gd name="T0" fmla="*/ 42 w 84"/>
                <a:gd name="T1" fmla="*/ 96 h 96"/>
                <a:gd name="T2" fmla="*/ 66 w 84"/>
                <a:gd name="T3" fmla="*/ 78 h 96"/>
                <a:gd name="T4" fmla="*/ 84 w 84"/>
                <a:gd name="T5" fmla="*/ 54 h 96"/>
                <a:gd name="T6" fmla="*/ 84 w 84"/>
                <a:gd name="T7" fmla="*/ 30 h 96"/>
                <a:gd name="T8" fmla="*/ 66 w 84"/>
                <a:gd name="T9" fmla="*/ 6 h 96"/>
                <a:gd name="T10" fmla="*/ 42 w 84"/>
                <a:gd name="T11" fmla="*/ 0 h 96"/>
                <a:gd name="T12" fmla="*/ 24 w 84"/>
                <a:gd name="T13" fmla="*/ 6 h 96"/>
                <a:gd name="T14" fmla="*/ 12 w 84"/>
                <a:gd name="T15" fmla="*/ 18 h 96"/>
                <a:gd name="T16" fmla="*/ 6 w 84"/>
                <a:gd name="T17" fmla="*/ 30 h 96"/>
                <a:gd name="T18" fmla="*/ 0 w 84"/>
                <a:gd name="T19" fmla="*/ 42 h 96"/>
                <a:gd name="T20" fmla="*/ 12 w 84"/>
                <a:gd name="T21" fmla="*/ 66 h 96"/>
                <a:gd name="T22" fmla="*/ 30 w 84"/>
                <a:gd name="T23" fmla="*/ 84 h 96"/>
                <a:gd name="T24" fmla="*/ 42 w 84"/>
                <a:gd name="T25" fmla="*/ 96 h 96"/>
                <a:gd name="T26" fmla="*/ 42 w 84"/>
                <a:gd name="T27" fmla="*/ 96 h 96"/>
                <a:gd name="T28" fmla="*/ 48 w 84"/>
                <a:gd name="T29" fmla="*/ 12 h 96"/>
                <a:gd name="T30" fmla="*/ 66 w 84"/>
                <a:gd name="T31" fmla="*/ 18 h 96"/>
                <a:gd name="T32" fmla="*/ 72 w 84"/>
                <a:gd name="T33" fmla="*/ 30 h 96"/>
                <a:gd name="T34" fmla="*/ 72 w 84"/>
                <a:gd name="T35" fmla="*/ 42 h 96"/>
                <a:gd name="T36" fmla="*/ 66 w 84"/>
                <a:gd name="T37" fmla="*/ 54 h 96"/>
                <a:gd name="T38" fmla="*/ 54 w 84"/>
                <a:gd name="T39" fmla="*/ 72 h 96"/>
                <a:gd name="T40" fmla="*/ 42 w 84"/>
                <a:gd name="T41" fmla="*/ 84 h 96"/>
                <a:gd name="T42" fmla="*/ 42 w 84"/>
                <a:gd name="T43" fmla="*/ 84 h 96"/>
                <a:gd name="T44" fmla="*/ 30 w 84"/>
                <a:gd name="T45" fmla="*/ 72 h 96"/>
                <a:gd name="T46" fmla="*/ 18 w 84"/>
                <a:gd name="T47" fmla="*/ 54 h 96"/>
                <a:gd name="T48" fmla="*/ 18 w 84"/>
                <a:gd name="T49" fmla="*/ 30 h 96"/>
                <a:gd name="T50" fmla="*/ 30 w 84"/>
                <a:gd name="T51" fmla="*/ 18 h 96"/>
                <a:gd name="T52" fmla="*/ 48 w 84"/>
                <a:gd name="T53" fmla="*/ 12 h 96"/>
                <a:gd name="T54" fmla="*/ 48 w 84"/>
                <a:gd name="T55"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84" h="96">
                  <a:moveTo>
                    <a:pt x="42" y="96"/>
                  </a:moveTo>
                  <a:lnTo>
                    <a:pt x="66" y="78"/>
                  </a:lnTo>
                  <a:lnTo>
                    <a:pt x="84" y="54"/>
                  </a:lnTo>
                  <a:lnTo>
                    <a:pt x="84" y="30"/>
                  </a:lnTo>
                  <a:lnTo>
                    <a:pt x="66" y="6"/>
                  </a:lnTo>
                  <a:lnTo>
                    <a:pt x="42" y="0"/>
                  </a:lnTo>
                  <a:lnTo>
                    <a:pt x="24" y="6"/>
                  </a:lnTo>
                  <a:lnTo>
                    <a:pt x="12" y="18"/>
                  </a:lnTo>
                  <a:lnTo>
                    <a:pt x="6" y="30"/>
                  </a:lnTo>
                  <a:lnTo>
                    <a:pt x="0" y="42"/>
                  </a:lnTo>
                  <a:lnTo>
                    <a:pt x="12" y="66"/>
                  </a:lnTo>
                  <a:lnTo>
                    <a:pt x="30" y="84"/>
                  </a:lnTo>
                  <a:lnTo>
                    <a:pt x="42" y="96"/>
                  </a:lnTo>
                  <a:lnTo>
                    <a:pt x="42" y="96"/>
                  </a:lnTo>
                  <a:close/>
                  <a:moveTo>
                    <a:pt x="48" y="12"/>
                  </a:moveTo>
                  <a:lnTo>
                    <a:pt x="66" y="18"/>
                  </a:lnTo>
                  <a:lnTo>
                    <a:pt x="72" y="30"/>
                  </a:lnTo>
                  <a:lnTo>
                    <a:pt x="72" y="42"/>
                  </a:lnTo>
                  <a:lnTo>
                    <a:pt x="66" y="54"/>
                  </a:lnTo>
                  <a:lnTo>
                    <a:pt x="54" y="72"/>
                  </a:lnTo>
                  <a:lnTo>
                    <a:pt x="42" y="84"/>
                  </a:lnTo>
                  <a:lnTo>
                    <a:pt x="42" y="84"/>
                  </a:lnTo>
                  <a:lnTo>
                    <a:pt x="30" y="72"/>
                  </a:lnTo>
                  <a:lnTo>
                    <a:pt x="18" y="54"/>
                  </a:lnTo>
                  <a:lnTo>
                    <a:pt x="18" y="30"/>
                  </a:lnTo>
                  <a:lnTo>
                    <a:pt x="30" y="18"/>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5" name="Freeform 21"/>
            <p:cNvSpPr>
              <a:spLocks noEditPoints="1"/>
            </p:cNvSpPr>
            <p:nvPr userDrawn="1"/>
          </p:nvSpPr>
          <p:spPr bwMode="ltGray">
            <a:xfrm>
              <a:off x="5470" y="1433"/>
              <a:ext cx="90" cy="108"/>
            </a:xfrm>
            <a:custGeom>
              <a:avLst/>
              <a:gdLst>
                <a:gd name="T0" fmla="*/ 6 w 90"/>
                <a:gd name="T1" fmla="*/ 90 h 108"/>
                <a:gd name="T2" fmla="*/ 18 w 90"/>
                <a:gd name="T3" fmla="*/ 102 h 108"/>
                <a:gd name="T4" fmla="*/ 30 w 90"/>
                <a:gd name="T5" fmla="*/ 108 h 108"/>
                <a:gd name="T6" fmla="*/ 60 w 90"/>
                <a:gd name="T7" fmla="*/ 108 h 108"/>
                <a:gd name="T8" fmla="*/ 84 w 90"/>
                <a:gd name="T9" fmla="*/ 96 h 108"/>
                <a:gd name="T10" fmla="*/ 90 w 90"/>
                <a:gd name="T11" fmla="*/ 84 h 108"/>
                <a:gd name="T12" fmla="*/ 90 w 90"/>
                <a:gd name="T13" fmla="*/ 66 h 108"/>
                <a:gd name="T14" fmla="*/ 84 w 90"/>
                <a:gd name="T15" fmla="*/ 36 h 108"/>
                <a:gd name="T16" fmla="*/ 72 w 90"/>
                <a:gd name="T17" fmla="*/ 18 h 108"/>
                <a:gd name="T18" fmla="*/ 60 w 90"/>
                <a:gd name="T19" fmla="*/ 6 h 108"/>
                <a:gd name="T20" fmla="*/ 54 w 90"/>
                <a:gd name="T21" fmla="*/ 0 h 108"/>
                <a:gd name="T22" fmla="*/ 54 w 90"/>
                <a:gd name="T23" fmla="*/ 0 h 108"/>
                <a:gd name="T24" fmla="*/ 48 w 90"/>
                <a:gd name="T25" fmla="*/ 0 h 108"/>
                <a:gd name="T26" fmla="*/ 24 w 90"/>
                <a:gd name="T27" fmla="*/ 24 h 108"/>
                <a:gd name="T28" fmla="*/ 12 w 90"/>
                <a:gd name="T29" fmla="*/ 48 h 108"/>
                <a:gd name="T30" fmla="*/ 0 w 90"/>
                <a:gd name="T31" fmla="*/ 66 h 108"/>
                <a:gd name="T32" fmla="*/ 6 w 90"/>
                <a:gd name="T33" fmla="*/ 90 h 108"/>
                <a:gd name="T34" fmla="*/ 6 w 90"/>
                <a:gd name="T35" fmla="*/ 90 h 108"/>
                <a:gd name="T36" fmla="*/ 18 w 90"/>
                <a:gd name="T37" fmla="*/ 66 h 108"/>
                <a:gd name="T38" fmla="*/ 24 w 90"/>
                <a:gd name="T39" fmla="*/ 48 h 108"/>
                <a:gd name="T40" fmla="*/ 36 w 90"/>
                <a:gd name="T41" fmla="*/ 30 h 108"/>
                <a:gd name="T42" fmla="*/ 42 w 90"/>
                <a:gd name="T43" fmla="*/ 18 h 108"/>
                <a:gd name="T44" fmla="*/ 48 w 90"/>
                <a:gd name="T45" fmla="*/ 12 h 108"/>
                <a:gd name="T46" fmla="*/ 78 w 90"/>
                <a:gd name="T47" fmla="*/ 42 h 108"/>
                <a:gd name="T48" fmla="*/ 84 w 90"/>
                <a:gd name="T49" fmla="*/ 66 h 108"/>
                <a:gd name="T50" fmla="*/ 66 w 90"/>
                <a:gd name="T51" fmla="*/ 90 h 108"/>
                <a:gd name="T52" fmla="*/ 54 w 90"/>
                <a:gd name="T53" fmla="*/ 96 h 108"/>
                <a:gd name="T54" fmla="*/ 42 w 90"/>
                <a:gd name="T55" fmla="*/ 96 h 108"/>
                <a:gd name="T56" fmla="*/ 30 w 90"/>
                <a:gd name="T57" fmla="*/ 96 h 108"/>
                <a:gd name="T58" fmla="*/ 24 w 90"/>
                <a:gd name="T59" fmla="*/ 84 h 108"/>
                <a:gd name="T60" fmla="*/ 18 w 90"/>
                <a:gd name="T61" fmla="*/ 78 h 108"/>
                <a:gd name="T62" fmla="*/ 18 w 90"/>
                <a:gd name="T63" fmla="*/ 66 h 108"/>
                <a:gd name="T64" fmla="*/ 18 w 90"/>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0" h="108">
                  <a:moveTo>
                    <a:pt x="6" y="90"/>
                  </a:moveTo>
                  <a:lnTo>
                    <a:pt x="18" y="102"/>
                  </a:lnTo>
                  <a:lnTo>
                    <a:pt x="30" y="108"/>
                  </a:lnTo>
                  <a:lnTo>
                    <a:pt x="60" y="108"/>
                  </a:lnTo>
                  <a:lnTo>
                    <a:pt x="84" y="96"/>
                  </a:lnTo>
                  <a:lnTo>
                    <a:pt x="90" y="84"/>
                  </a:lnTo>
                  <a:lnTo>
                    <a:pt x="90" y="66"/>
                  </a:lnTo>
                  <a:lnTo>
                    <a:pt x="84" y="36"/>
                  </a:lnTo>
                  <a:lnTo>
                    <a:pt x="72" y="18"/>
                  </a:lnTo>
                  <a:lnTo>
                    <a:pt x="60" y="6"/>
                  </a:lnTo>
                  <a:lnTo>
                    <a:pt x="54" y="0"/>
                  </a:lnTo>
                  <a:lnTo>
                    <a:pt x="54" y="0"/>
                  </a:lnTo>
                  <a:lnTo>
                    <a:pt x="48" y="0"/>
                  </a:lnTo>
                  <a:lnTo>
                    <a:pt x="24" y="24"/>
                  </a:lnTo>
                  <a:lnTo>
                    <a:pt x="12" y="48"/>
                  </a:lnTo>
                  <a:lnTo>
                    <a:pt x="0" y="66"/>
                  </a:lnTo>
                  <a:lnTo>
                    <a:pt x="6" y="90"/>
                  </a:lnTo>
                  <a:lnTo>
                    <a:pt x="6" y="90"/>
                  </a:lnTo>
                  <a:close/>
                  <a:moveTo>
                    <a:pt x="18" y="66"/>
                  </a:moveTo>
                  <a:lnTo>
                    <a:pt x="24" y="48"/>
                  </a:lnTo>
                  <a:lnTo>
                    <a:pt x="36" y="30"/>
                  </a:lnTo>
                  <a:lnTo>
                    <a:pt x="42" y="18"/>
                  </a:lnTo>
                  <a:lnTo>
                    <a:pt x="48" y="12"/>
                  </a:lnTo>
                  <a:lnTo>
                    <a:pt x="78" y="42"/>
                  </a:lnTo>
                  <a:lnTo>
                    <a:pt x="84" y="66"/>
                  </a:lnTo>
                  <a:lnTo>
                    <a:pt x="66" y="90"/>
                  </a:lnTo>
                  <a:lnTo>
                    <a:pt x="54" y="96"/>
                  </a:lnTo>
                  <a:lnTo>
                    <a:pt x="42" y="96"/>
                  </a:lnTo>
                  <a:lnTo>
                    <a:pt x="30" y="96"/>
                  </a:lnTo>
                  <a:lnTo>
                    <a:pt x="24" y="84"/>
                  </a:lnTo>
                  <a:lnTo>
                    <a:pt x="18" y="78"/>
                  </a:lnTo>
                  <a:lnTo>
                    <a:pt x="18" y="66"/>
                  </a:lnTo>
                  <a:lnTo>
                    <a:pt x="18"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6" name="Freeform 22"/>
            <p:cNvSpPr>
              <a:spLocks noEditPoints="1"/>
            </p:cNvSpPr>
            <p:nvPr userDrawn="1"/>
          </p:nvSpPr>
          <p:spPr bwMode="ltGray">
            <a:xfrm>
              <a:off x="5428" y="3525"/>
              <a:ext cx="66" cy="96"/>
            </a:xfrm>
            <a:custGeom>
              <a:avLst/>
              <a:gdLst>
                <a:gd name="T0" fmla="*/ 30 w 66"/>
                <a:gd name="T1" fmla="*/ 96 h 96"/>
                <a:gd name="T2" fmla="*/ 54 w 66"/>
                <a:gd name="T3" fmla="*/ 72 h 96"/>
                <a:gd name="T4" fmla="*/ 66 w 66"/>
                <a:gd name="T5" fmla="*/ 48 h 96"/>
                <a:gd name="T6" fmla="*/ 66 w 66"/>
                <a:gd name="T7" fmla="*/ 24 h 96"/>
                <a:gd name="T8" fmla="*/ 54 w 66"/>
                <a:gd name="T9" fmla="*/ 6 h 96"/>
                <a:gd name="T10" fmla="*/ 30 w 66"/>
                <a:gd name="T11" fmla="*/ 0 h 96"/>
                <a:gd name="T12" fmla="*/ 18 w 66"/>
                <a:gd name="T13" fmla="*/ 0 h 96"/>
                <a:gd name="T14" fmla="*/ 6 w 66"/>
                <a:gd name="T15" fmla="*/ 12 h 96"/>
                <a:gd name="T16" fmla="*/ 0 w 66"/>
                <a:gd name="T17" fmla="*/ 36 h 96"/>
                <a:gd name="T18" fmla="*/ 6 w 66"/>
                <a:gd name="T19" fmla="*/ 60 h 96"/>
                <a:gd name="T20" fmla="*/ 18 w 66"/>
                <a:gd name="T21" fmla="*/ 84 h 96"/>
                <a:gd name="T22" fmla="*/ 30 w 66"/>
                <a:gd name="T23" fmla="*/ 96 h 96"/>
                <a:gd name="T24" fmla="*/ 30 w 66"/>
                <a:gd name="T25" fmla="*/ 96 h 96"/>
                <a:gd name="T26" fmla="*/ 30 w 66"/>
                <a:gd name="T27" fmla="*/ 12 h 96"/>
                <a:gd name="T28" fmla="*/ 48 w 66"/>
                <a:gd name="T29" fmla="*/ 18 h 96"/>
                <a:gd name="T30" fmla="*/ 54 w 66"/>
                <a:gd name="T31" fmla="*/ 24 h 96"/>
                <a:gd name="T32" fmla="*/ 54 w 66"/>
                <a:gd name="T33" fmla="*/ 36 h 96"/>
                <a:gd name="T34" fmla="*/ 48 w 66"/>
                <a:gd name="T35" fmla="*/ 48 h 96"/>
                <a:gd name="T36" fmla="*/ 36 w 66"/>
                <a:gd name="T37" fmla="*/ 66 h 96"/>
                <a:gd name="T38" fmla="*/ 30 w 66"/>
                <a:gd name="T39" fmla="*/ 78 h 96"/>
                <a:gd name="T40" fmla="*/ 18 w 66"/>
                <a:gd name="T41" fmla="*/ 66 h 96"/>
                <a:gd name="T42" fmla="*/ 12 w 66"/>
                <a:gd name="T43" fmla="*/ 48 h 96"/>
                <a:gd name="T44" fmla="*/ 6 w 66"/>
                <a:gd name="T45" fmla="*/ 30 h 96"/>
                <a:gd name="T46" fmla="*/ 18 w 66"/>
                <a:gd name="T47" fmla="*/ 12 h 96"/>
                <a:gd name="T48" fmla="*/ 30 w 66"/>
                <a:gd name="T49" fmla="*/ 12 h 96"/>
                <a:gd name="T50" fmla="*/ 30 w 66"/>
                <a:gd name="T51" fmla="*/ 12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66" h="96">
                  <a:moveTo>
                    <a:pt x="30" y="96"/>
                  </a:moveTo>
                  <a:lnTo>
                    <a:pt x="54" y="72"/>
                  </a:lnTo>
                  <a:lnTo>
                    <a:pt x="66" y="48"/>
                  </a:lnTo>
                  <a:lnTo>
                    <a:pt x="66" y="24"/>
                  </a:lnTo>
                  <a:lnTo>
                    <a:pt x="54" y="6"/>
                  </a:lnTo>
                  <a:lnTo>
                    <a:pt x="30" y="0"/>
                  </a:lnTo>
                  <a:lnTo>
                    <a:pt x="18" y="0"/>
                  </a:lnTo>
                  <a:lnTo>
                    <a:pt x="6" y="12"/>
                  </a:lnTo>
                  <a:lnTo>
                    <a:pt x="0" y="36"/>
                  </a:lnTo>
                  <a:lnTo>
                    <a:pt x="6" y="60"/>
                  </a:lnTo>
                  <a:lnTo>
                    <a:pt x="18" y="84"/>
                  </a:lnTo>
                  <a:lnTo>
                    <a:pt x="30" y="96"/>
                  </a:lnTo>
                  <a:lnTo>
                    <a:pt x="30" y="96"/>
                  </a:lnTo>
                  <a:close/>
                  <a:moveTo>
                    <a:pt x="30" y="12"/>
                  </a:moveTo>
                  <a:lnTo>
                    <a:pt x="48" y="18"/>
                  </a:lnTo>
                  <a:lnTo>
                    <a:pt x="54" y="24"/>
                  </a:lnTo>
                  <a:lnTo>
                    <a:pt x="54" y="36"/>
                  </a:lnTo>
                  <a:lnTo>
                    <a:pt x="48" y="48"/>
                  </a:lnTo>
                  <a:lnTo>
                    <a:pt x="36" y="66"/>
                  </a:lnTo>
                  <a:lnTo>
                    <a:pt x="30" y="78"/>
                  </a:lnTo>
                  <a:lnTo>
                    <a:pt x="18" y="66"/>
                  </a:lnTo>
                  <a:lnTo>
                    <a:pt x="12" y="48"/>
                  </a:lnTo>
                  <a:lnTo>
                    <a:pt x="6" y="30"/>
                  </a:lnTo>
                  <a:lnTo>
                    <a:pt x="18" y="12"/>
                  </a:lnTo>
                  <a:lnTo>
                    <a:pt x="30" y="12"/>
                  </a:lnTo>
                  <a:lnTo>
                    <a:pt x="30"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7" name="Freeform 23"/>
            <p:cNvSpPr>
              <a:spLocks/>
            </p:cNvSpPr>
            <p:nvPr userDrawn="1"/>
          </p:nvSpPr>
          <p:spPr bwMode="ltGray">
            <a:xfrm>
              <a:off x="3017" y="1127"/>
              <a:ext cx="2603" cy="444"/>
            </a:xfrm>
            <a:custGeom>
              <a:avLst/>
              <a:gdLst>
                <a:gd name="T0" fmla="*/ 2577 w 2594"/>
                <a:gd name="T1" fmla="*/ 0 h 444"/>
                <a:gd name="T2" fmla="*/ 2594 w 2594"/>
                <a:gd name="T3" fmla="*/ 72 h 444"/>
                <a:gd name="T4" fmla="*/ 6 w 2594"/>
                <a:gd name="T5" fmla="*/ 444 h 444"/>
                <a:gd name="T6" fmla="*/ 0 w 2594"/>
                <a:gd name="T7" fmla="*/ 396 h 444"/>
                <a:gd name="T8" fmla="*/ 1225 w 2594"/>
                <a:gd name="T9" fmla="*/ 96 h 444"/>
                <a:gd name="T10" fmla="*/ 1351 w 2594"/>
                <a:gd name="T11" fmla="*/ 78 h 444"/>
                <a:gd name="T12" fmla="*/ 2577 w 2594"/>
                <a:gd name="T13" fmla="*/ 0 h 444"/>
                <a:gd name="T14" fmla="*/ 2577 w 2594"/>
                <a:gd name="T15" fmla="*/ 0 h 44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94" h="444">
                  <a:moveTo>
                    <a:pt x="2577" y="0"/>
                  </a:moveTo>
                  <a:lnTo>
                    <a:pt x="2594" y="72"/>
                  </a:lnTo>
                  <a:lnTo>
                    <a:pt x="6" y="444"/>
                  </a:lnTo>
                  <a:lnTo>
                    <a:pt x="0" y="396"/>
                  </a:lnTo>
                  <a:lnTo>
                    <a:pt x="1225" y="96"/>
                  </a:lnTo>
                  <a:lnTo>
                    <a:pt x="1351" y="78"/>
                  </a:lnTo>
                  <a:lnTo>
                    <a:pt x="2577" y="0"/>
                  </a:lnTo>
                  <a:lnTo>
                    <a:pt x="2577"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8" name="Freeform 24"/>
            <p:cNvSpPr>
              <a:spLocks noEditPoints="1"/>
            </p:cNvSpPr>
            <p:nvPr userDrawn="1"/>
          </p:nvSpPr>
          <p:spPr bwMode="ltGray">
            <a:xfrm>
              <a:off x="2934" y="3773"/>
              <a:ext cx="84" cy="95"/>
            </a:xfrm>
            <a:custGeom>
              <a:avLst/>
              <a:gdLst>
                <a:gd name="T0" fmla="*/ 36 w 84"/>
                <a:gd name="T1" fmla="*/ 95 h 95"/>
                <a:gd name="T2" fmla="*/ 60 w 84"/>
                <a:gd name="T3" fmla="*/ 77 h 95"/>
                <a:gd name="T4" fmla="*/ 78 w 84"/>
                <a:gd name="T5" fmla="*/ 53 h 95"/>
                <a:gd name="T6" fmla="*/ 84 w 84"/>
                <a:gd name="T7" fmla="*/ 42 h 95"/>
                <a:gd name="T8" fmla="*/ 84 w 84"/>
                <a:gd name="T9" fmla="*/ 30 h 95"/>
                <a:gd name="T10" fmla="*/ 72 w 84"/>
                <a:gd name="T11" fmla="*/ 6 h 95"/>
                <a:gd name="T12" fmla="*/ 42 w 84"/>
                <a:gd name="T13" fmla="*/ 0 h 95"/>
                <a:gd name="T14" fmla="*/ 30 w 84"/>
                <a:gd name="T15" fmla="*/ 0 h 95"/>
                <a:gd name="T16" fmla="*/ 12 w 84"/>
                <a:gd name="T17" fmla="*/ 12 h 95"/>
                <a:gd name="T18" fmla="*/ 0 w 84"/>
                <a:gd name="T19" fmla="*/ 24 h 95"/>
                <a:gd name="T20" fmla="*/ 0 w 84"/>
                <a:gd name="T21" fmla="*/ 36 h 95"/>
                <a:gd name="T22" fmla="*/ 6 w 84"/>
                <a:gd name="T23" fmla="*/ 59 h 95"/>
                <a:gd name="T24" fmla="*/ 24 w 84"/>
                <a:gd name="T25" fmla="*/ 83 h 95"/>
                <a:gd name="T26" fmla="*/ 36 w 84"/>
                <a:gd name="T27" fmla="*/ 95 h 95"/>
                <a:gd name="T28" fmla="*/ 36 w 84"/>
                <a:gd name="T29" fmla="*/ 95 h 95"/>
                <a:gd name="T30" fmla="*/ 48 w 84"/>
                <a:gd name="T31" fmla="*/ 12 h 95"/>
                <a:gd name="T32" fmla="*/ 66 w 84"/>
                <a:gd name="T33" fmla="*/ 18 h 95"/>
                <a:gd name="T34" fmla="*/ 72 w 84"/>
                <a:gd name="T35" fmla="*/ 30 h 95"/>
                <a:gd name="T36" fmla="*/ 72 w 84"/>
                <a:gd name="T37" fmla="*/ 42 h 95"/>
                <a:gd name="T38" fmla="*/ 66 w 84"/>
                <a:gd name="T39" fmla="*/ 53 h 95"/>
                <a:gd name="T40" fmla="*/ 48 w 84"/>
                <a:gd name="T41" fmla="*/ 71 h 95"/>
                <a:gd name="T42" fmla="*/ 42 w 84"/>
                <a:gd name="T43" fmla="*/ 77 h 95"/>
                <a:gd name="T44" fmla="*/ 36 w 84"/>
                <a:gd name="T45" fmla="*/ 77 h 95"/>
                <a:gd name="T46" fmla="*/ 24 w 84"/>
                <a:gd name="T47" fmla="*/ 65 h 95"/>
                <a:gd name="T48" fmla="*/ 18 w 84"/>
                <a:gd name="T49" fmla="*/ 48 h 95"/>
                <a:gd name="T50" fmla="*/ 18 w 84"/>
                <a:gd name="T51" fmla="*/ 30 h 95"/>
                <a:gd name="T52" fmla="*/ 30 w 84"/>
                <a:gd name="T53" fmla="*/ 12 h 95"/>
                <a:gd name="T54" fmla="*/ 48 w 84"/>
                <a:gd name="T55" fmla="*/ 12 h 95"/>
                <a:gd name="T56" fmla="*/ 48 w 84"/>
                <a:gd name="T57" fmla="*/ 12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84" h="95">
                  <a:moveTo>
                    <a:pt x="36" y="95"/>
                  </a:moveTo>
                  <a:lnTo>
                    <a:pt x="60" y="77"/>
                  </a:lnTo>
                  <a:lnTo>
                    <a:pt x="78" y="53"/>
                  </a:lnTo>
                  <a:lnTo>
                    <a:pt x="84" y="42"/>
                  </a:lnTo>
                  <a:lnTo>
                    <a:pt x="84" y="30"/>
                  </a:lnTo>
                  <a:lnTo>
                    <a:pt x="72" y="6"/>
                  </a:lnTo>
                  <a:lnTo>
                    <a:pt x="42" y="0"/>
                  </a:lnTo>
                  <a:lnTo>
                    <a:pt x="30" y="0"/>
                  </a:lnTo>
                  <a:lnTo>
                    <a:pt x="12" y="12"/>
                  </a:lnTo>
                  <a:lnTo>
                    <a:pt x="0" y="24"/>
                  </a:lnTo>
                  <a:lnTo>
                    <a:pt x="0" y="36"/>
                  </a:lnTo>
                  <a:lnTo>
                    <a:pt x="6" y="59"/>
                  </a:lnTo>
                  <a:lnTo>
                    <a:pt x="24" y="83"/>
                  </a:lnTo>
                  <a:lnTo>
                    <a:pt x="36" y="95"/>
                  </a:lnTo>
                  <a:lnTo>
                    <a:pt x="36" y="95"/>
                  </a:lnTo>
                  <a:close/>
                  <a:moveTo>
                    <a:pt x="48" y="12"/>
                  </a:moveTo>
                  <a:lnTo>
                    <a:pt x="66" y="18"/>
                  </a:lnTo>
                  <a:lnTo>
                    <a:pt x="72" y="30"/>
                  </a:lnTo>
                  <a:lnTo>
                    <a:pt x="72" y="42"/>
                  </a:lnTo>
                  <a:lnTo>
                    <a:pt x="66" y="53"/>
                  </a:lnTo>
                  <a:lnTo>
                    <a:pt x="48" y="71"/>
                  </a:lnTo>
                  <a:lnTo>
                    <a:pt x="42" y="77"/>
                  </a:lnTo>
                  <a:lnTo>
                    <a:pt x="36" y="77"/>
                  </a:lnTo>
                  <a:lnTo>
                    <a:pt x="24" y="65"/>
                  </a:lnTo>
                  <a:lnTo>
                    <a:pt x="18" y="48"/>
                  </a:lnTo>
                  <a:lnTo>
                    <a:pt x="18" y="30"/>
                  </a:lnTo>
                  <a:lnTo>
                    <a:pt x="30" y="12"/>
                  </a:lnTo>
                  <a:lnTo>
                    <a:pt x="48" y="12"/>
                  </a:lnTo>
                  <a:lnTo>
                    <a:pt x="48" y="1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89" name="Freeform 25"/>
            <p:cNvSpPr>
              <a:spLocks noEditPoints="1"/>
            </p:cNvSpPr>
            <p:nvPr userDrawn="1"/>
          </p:nvSpPr>
          <p:spPr bwMode="ltGray">
            <a:xfrm>
              <a:off x="3779" y="3872"/>
              <a:ext cx="90" cy="108"/>
            </a:xfrm>
            <a:custGeom>
              <a:avLst/>
              <a:gdLst>
                <a:gd name="T0" fmla="*/ 12 w 90"/>
                <a:gd name="T1" fmla="*/ 96 h 108"/>
                <a:gd name="T2" fmla="*/ 24 w 90"/>
                <a:gd name="T3" fmla="*/ 108 h 108"/>
                <a:gd name="T4" fmla="*/ 42 w 90"/>
                <a:gd name="T5" fmla="*/ 108 h 108"/>
                <a:gd name="T6" fmla="*/ 66 w 90"/>
                <a:gd name="T7" fmla="*/ 102 h 108"/>
                <a:gd name="T8" fmla="*/ 84 w 90"/>
                <a:gd name="T9" fmla="*/ 78 h 108"/>
                <a:gd name="T10" fmla="*/ 90 w 90"/>
                <a:gd name="T11" fmla="*/ 66 h 108"/>
                <a:gd name="T12" fmla="*/ 84 w 90"/>
                <a:gd name="T13" fmla="*/ 48 h 108"/>
                <a:gd name="T14" fmla="*/ 66 w 90"/>
                <a:gd name="T15" fmla="*/ 24 h 108"/>
                <a:gd name="T16" fmla="*/ 48 w 90"/>
                <a:gd name="T17" fmla="*/ 12 h 108"/>
                <a:gd name="T18" fmla="*/ 36 w 90"/>
                <a:gd name="T19" fmla="*/ 0 h 108"/>
                <a:gd name="T20" fmla="*/ 30 w 90"/>
                <a:gd name="T21" fmla="*/ 0 h 108"/>
                <a:gd name="T22" fmla="*/ 30 w 90"/>
                <a:gd name="T23" fmla="*/ 0 h 108"/>
                <a:gd name="T24" fmla="*/ 24 w 90"/>
                <a:gd name="T25" fmla="*/ 0 h 108"/>
                <a:gd name="T26" fmla="*/ 12 w 90"/>
                <a:gd name="T27" fmla="*/ 30 h 108"/>
                <a:gd name="T28" fmla="*/ 0 w 90"/>
                <a:gd name="T29" fmla="*/ 54 h 108"/>
                <a:gd name="T30" fmla="*/ 0 w 90"/>
                <a:gd name="T31" fmla="*/ 78 h 108"/>
                <a:gd name="T32" fmla="*/ 12 w 90"/>
                <a:gd name="T33" fmla="*/ 96 h 108"/>
                <a:gd name="T34" fmla="*/ 12 w 90"/>
                <a:gd name="T35" fmla="*/ 96 h 108"/>
                <a:gd name="T36" fmla="*/ 12 w 90"/>
                <a:gd name="T37" fmla="*/ 72 h 108"/>
                <a:gd name="T38" fmla="*/ 18 w 90"/>
                <a:gd name="T39" fmla="*/ 54 h 108"/>
                <a:gd name="T40" fmla="*/ 24 w 90"/>
                <a:gd name="T41" fmla="*/ 36 h 108"/>
                <a:gd name="T42" fmla="*/ 30 w 90"/>
                <a:gd name="T43" fmla="*/ 18 h 108"/>
                <a:gd name="T44" fmla="*/ 30 w 90"/>
                <a:gd name="T45" fmla="*/ 12 h 108"/>
                <a:gd name="T46" fmla="*/ 48 w 90"/>
                <a:gd name="T47" fmla="*/ 24 h 108"/>
                <a:gd name="T48" fmla="*/ 66 w 90"/>
                <a:gd name="T49" fmla="*/ 36 h 108"/>
                <a:gd name="T50" fmla="*/ 78 w 90"/>
                <a:gd name="T51" fmla="*/ 54 h 108"/>
                <a:gd name="T52" fmla="*/ 78 w 90"/>
                <a:gd name="T53" fmla="*/ 72 h 108"/>
                <a:gd name="T54" fmla="*/ 72 w 90"/>
                <a:gd name="T55" fmla="*/ 84 h 108"/>
                <a:gd name="T56" fmla="*/ 48 w 90"/>
                <a:gd name="T57" fmla="*/ 96 h 108"/>
                <a:gd name="T58" fmla="*/ 36 w 90"/>
                <a:gd name="T59" fmla="*/ 96 h 108"/>
                <a:gd name="T60" fmla="*/ 24 w 90"/>
                <a:gd name="T61" fmla="*/ 90 h 108"/>
                <a:gd name="T62" fmla="*/ 18 w 90"/>
                <a:gd name="T63" fmla="*/ 84 h 108"/>
                <a:gd name="T64" fmla="*/ 12 w 90"/>
                <a:gd name="T65" fmla="*/ 72 h 108"/>
                <a:gd name="T66" fmla="*/ 12 w 90"/>
                <a:gd name="T67" fmla="*/ 72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90" h="108">
                  <a:moveTo>
                    <a:pt x="12" y="96"/>
                  </a:moveTo>
                  <a:lnTo>
                    <a:pt x="24" y="108"/>
                  </a:lnTo>
                  <a:lnTo>
                    <a:pt x="42" y="108"/>
                  </a:lnTo>
                  <a:lnTo>
                    <a:pt x="66" y="102"/>
                  </a:lnTo>
                  <a:lnTo>
                    <a:pt x="84" y="78"/>
                  </a:lnTo>
                  <a:lnTo>
                    <a:pt x="90" y="66"/>
                  </a:lnTo>
                  <a:lnTo>
                    <a:pt x="84" y="48"/>
                  </a:lnTo>
                  <a:lnTo>
                    <a:pt x="66" y="24"/>
                  </a:lnTo>
                  <a:lnTo>
                    <a:pt x="48" y="12"/>
                  </a:lnTo>
                  <a:lnTo>
                    <a:pt x="36" y="0"/>
                  </a:lnTo>
                  <a:lnTo>
                    <a:pt x="30" y="0"/>
                  </a:lnTo>
                  <a:lnTo>
                    <a:pt x="30" y="0"/>
                  </a:lnTo>
                  <a:lnTo>
                    <a:pt x="24" y="0"/>
                  </a:lnTo>
                  <a:lnTo>
                    <a:pt x="12" y="30"/>
                  </a:lnTo>
                  <a:lnTo>
                    <a:pt x="0" y="54"/>
                  </a:lnTo>
                  <a:lnTo>
                    <a:pt x="0" y="78"/>
                  </a:lnTo>
                  <a:lnTo>
                    <a:pt x="12" y="96"/>
                  </a:lnTo>
                  <a:lnTo>
                    <a:pt x="12" y="96"/>
                  </a:lnTo>
                  <a:close/>
                  <a:moveTo>
                    <a:pt x="12" y="72"/>
                  </a:moveTo>
                  <a:lnTo>
                    <a:pt x="18" y="54"/>
                  </a:lnTo>
                  <a:lnTo>
                    <a:pt x="24" y="36"/>
                  </a:lnTo>
                  <a:lnTo>
                    <a:pt x="30" y="18"/>
                  </a:lnTo>
                  <a:lnTo>
                    <a:pt x="30" y="12"/>
                  </a:lnTo>
                  <a:lnTo>
                    <a:pt x="48" y="24"/>
                  </a:lnTo>
                  <a:lnTo>
                    <a:pt x="66" y="36"/>
                  </a:lnTo>
                  <a:lnTo>
                    <a:pt x="78" y="54"/>
                  </a:lnTo>
                  <a:lnTo>
                    <a:pt x="78" y="72"/>
                  </a:lnTo>
                  <a:lnTo>
                    <a:pt x="72" y="84"/>
                  </a:lnTo>
                  <a:lnTo>
                    <a:pt x="48" y="96"/>
                  </a:lnTo>
                  <a:lnTo>
                    <a:pt x="36" y="96"/>
                  </a:lnTo>
                  <a:lnTo>
                    <a:pt x="24" y="90"/>
                  </a:lnTo>
                  <a:lnTo>
                    <a:pt x="18" y="84"/>
                  </a:lnTo>
                  <a:lnTo>
                    <a:pt x="12" y="72"/>
                  </a:lnTo>
                  <a:lnTo>
                    <a:pt x="12" y="72"/>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90" name="Freeform 26"/>
            <p:cNvSpPr>
              <a:spLocks noEditPoints="1"/>
            </p:cNvSpPr>
            <p:nvPr userDrawn="1"/>
          </p:nvSpPr>
          <p:spPr bwMode="ltGray">
            <a:xfrm>
              <a:off x="2400" y="3872"/>
              <a:ext cx="72" cy="90"/>
            </a:xfrm>
            <a:custGeom>
              <a:avLst/>
              <a:gdLst>
                <a:gd name="T0" fmla="*/ 71 w 71"/>
                <a:gd name="T1" fmla="*/ 90 h 90"/>
                <a:gd name="T2" fmla="*/ 71 w 71"/>
                <a:gd name="T3" fmla="*/ 60 h 90"/>
                <a:gd name="T4" fmla="*/ 71 w 71"/>
                <a:gd name="T5" fmla="*/ 36 h 90"/>
                <a:gd name="T6" fmla="*/ 60 w 71"/>
                <a:gd name="T7" fmla="*/ 12 h 90"/>
                <a:gd name="T8" fmla="*/ 36 w 71"/>
                <a:gd name="T9" fmla="*/ 0 h 90"/>
                <a:gd name="T10" fmla="*/ 12 w 71"/>
                <a:gd name="T11" fmla="*/ 12 h 90"/>
                <a:gd name="T12" fmla="*/ 0 w 71"/>
                <a:gd name="T13" fmla="*/ 36 h 90"/>
                <a:gd name="T14" fmla="*/ 6 w 71"/>
                <a:gd name="T15" fmla="*/ 60 h 90"/>
                <a:gd name="T16" fmla="*/ 30 w 71"/>
                <a:gd name="T17" fmla="*/ 78 h 90"/>
                <a:gd name="T18" fmla="*/ 54 w 71"/>
                <a:gd name="T19" fmla="*/ 90 h 90"/>
                <a:gd name="T20" fmla="*/ 71 w 71"/>
                <a:gd name="T21" fmla="*/ 90 h 90"/>
                <a:gd name="T22" fmla="*/ 71 w 71"/>
                <a:gd name="T23" fmla="*/ 90 h 90"/>
                <a:gd name="T24" fmla="*/ 24 w 71"/>
                <a:gd name="T25" fmla="*/ 18 h 90"/>
                <a:gd name="T26" fmla="*/ 42 w 71"/>
                <a:gd name="T27" fmla="*/ 18 h 90"/>
                <a:gd name="T28" fmla="*/ 54 w 71"/>
                <a:gd name="T29" fmla="*/ 18 h 90"/>
                <a:gd name="T30" fmla="*/ 60 w 71"/>
                <a:gd name="T31" fmla="*/ 42 h 90"/>
                <a:gd name="T32" fmla="*/ 60 w 71"/>
                <a:gd name="T33" fmla="*/ 66 h 90"/>
                <a:gd name="T34" fmla="*/ 60 w 71"/>
                <a:gd name="T35" fmla="*/ 72 h 90"/>
                <a:gd name="T36" fmla="*/ 60 w 71"/>
                <a:gd name="T37" fmla="*/ 78 h 90"/>
                <a:gd name="T38" fmla="*/ 42 w 71"/>
                <a:gd name="T39" fmla="*/ 72 h 90"/>
                <a:gd name="T40" fmla="*/ 24 w 71"/>
                <a:gd name="T41" fmla="*/ 66 h 90"/>
                <a:gd name="T42" fmla="*/ 12 w 71"/>
                <a:gd name="T43" fmla="*/ 48 h 90"/>
                <a:gd name="T44" fmla="*/ 12 w 71"/>
                <a:gd name="T45" fmla="*/ 30 h 90"/>
                <a:gd name="T46" fmla="*/ 24 w 71"/>
                <a:gd name="T47" fmla="*/ 18 h 90"/>
                <a:gd name="T48" fmla="*/ 24 w 71"/>
                <a:gd name="T49" fmla="*/ 1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90">
                  <a:moveTo>
                    <a:pt x="71" y="90"/>
                  </a:moveTo>
                  <a:lnTo>
                    <a:pt x="71" y="60"/>
                  </a:lnTo>
                  <a:lnTo>
                    <a:pt x="71" y="36"/>
                  </a:lnTo>
                  <a:lnTo>
                    <a:pt x="60" y="12"/>
                  </a:lnTo>
                  <a:lnTo>
                    <a:pt x="36" y="0"/>
                  </a:lnTo>
                  <a:lnTo>
                    <a:pt x="12" y="12"/>
                  </a:lnTo>
                  <a:lnTo>
                    <a:pt x="0" y="36"/>
                  </a:lnTo>
                  <a:lnTo>
                    <a:pt x="6" y="60"/>
                  </a:lnTo>
                  <a:lnTo>
                    <a:pt x="30" y="78"/>
                  </a:lnTo>
                  <a:lnTo>
                    <a:pt x="54" y="90"/>
                  </a:lnTo>
                  <a:lnTo>
                    <a:pt x="71" y="90"/>
                  </a:lnTo>
                  <a:lnTo>
                    <a:pt x="71" y="90"/>
                  </a:lnTo>
                  <a:close/>
                  <a:moveTo>
                    <a:pt x="24" y="18"/>
                  </a:moveTo>
                  <a:lnTo>
                    <a:pt x="42" y="18"/>
                  </a:lnTo>
                  <a:lnTo>
                    <a:pt x="54" y="18"/>
                  </a:lnTo>
                  <a:lnTo>
                    <a:pt x="60" y="42"/>
                  </a:lnTo>
                  <a:lnTo>
                    <a:pt x="60" y="66"/>
                  </a:lnTo>
                  <a:lnTo>
                    <a:pt x="60" y="72"/>
                  </a:lnTo>
                  <a:lnTo>
                    <a:pt x="60" y="78"/>
                  </a:lnTo>
                  <a:lnTo>
                    <a:pt x="42" y="72"/>
                  </a:lnTo>
                  <a:lnTo>
                    <a:pt x="24" y="66"/>
                  </a:lnTo>
                  <a:lnTo>
                    <a:pt x="12" y="48"/>
                  </a:lnTo>
                  <a:lnTo>
                    <a:pt x="12" y="30"/>
                  </a:lnTo>
                  <a:lnTo>
                    <a:pt x="24" y="18"/>
                  </a:lnTo>
                  <a:lnTo>
                    <a:pt x="24"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91" name="Oval 27"/>
            <p:cNvSpPr>
              <a:spLocks noChangeArrowheads="1"/>
            </p:cNvSpPr>
            <p:nvPr userDrawn="1"/>
          </p:nvSpPr>
          <p:spPr bwMode="ltGray">
            <a:xfrm>
              <a:off x="2444" y="3838"/>
              <a:ext cx="1380" cy="389"/>
            </a:xfrm>
            <a:prstGeom prst="ellipse">
              <a:avLst/>
            </a:prstGeom>
            <a:gradFill rotWithShape="0">
              <a:gsLst>
                <a:gs pos="0">
                  <a:schemeClr val="bg2">
                    <a:gamma/>
                    <a:tint val="81961"/>
                    <a:invGamma/>
                  </a:schemeClr>
                </a:gs>
                <a:gs pos="100000">
                  <a:schemeClr val="bg2"/>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92" name="Oval 28"/>
            <p:cNvSpPr>
              <a:spLocks noChangeArrowheads="1"/>
            </p:cNvSpPr>
            <p:nvPr userDrawn="1"/>
          </p:nvSpPr>
          <p:spPr bwMode="ltGray">
            <a:xfrm>
              <a:off x="2394" y="3834"/>
              <a:ext cx="1502" cy="288"/>
            </a:xfrm>
            <a:prstGeom prst="ellipse">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93" name="Oval 29"/>
            <p:cNvSpPr>
              <a:spLocks noChangeArrowheads="1"/>
            </p:cNvSpPr>
            <p:nvPr userDrawn="1"/>
          </p:nvSpPr>
          <p:spPr bwMode="ltGray">
            <a:xfrm>
              <a:off x="2441" y="3860"/>
              <a:ext cx="1425" cy="220"/>
            </a:xfrm>
            <a:prstGeom prst="ellipse">
              <a:avLst/>
            </a:prstGeom>
            <a:gradFill rotWithShape="0">
              <a:gsLst>
                <a:gs pos="0">
                  <a:schemeClr val="bg2"/>
                </a:gs>
                <a:gs pos="100000">
                  <a:schemeClr val="bg2">
                    <a:gamma/>
                    <a:tint val="81961"/>
                    <a:invGamma/>
                  </a:schemeClr>
                </a:gs>
              </a:gsLst>
              <a:lin ang="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94" name="Freeform 30"/>
            <p:cNvSpPr>
              <a:spLocks noEditPoints="1"/>
            </p:cNvSpPr>
            <p:nvPr userDrawn="1"/>
          </p:nvSpPr>
          <p:spPr bwMode="ltGray">
            <a:xfrm>
              <a:off x="3743" y="3788"/>
              <a:ext cx="90" cy="96"/>
            </a:xfrm>
            <a:custGeom>
              <a:avLst/>
              <a:gdLst>
                <a:gd name="T0" fmla="*/ 66 w 90"/>
                <a:gd name="T1" fmla="*/ 96 h 96"/>
                <a:gd name="T2" fmla="*/ 78 w 90"/>
                <a:gd name="T3" fmla="*/ 66 h 96"/>
                <a:gd name="T4" fmla="*/ 90 w 90"/>
                <a:gd name="T5" fmla="*/ 42 h 96"/>
                <a:gd name="T6" fmla="*/ 78 w 90"/>
                <a:gd name="T7" fmla="*/ 18 h 96"/>
                <a:gd name="T8" fmla="*/ 60 w 90"/>
                <a:gd name="T9" fmla="*/ 0 h 96"/>
                <a:gd name="T10" fmla="*/ 30 w 90"/>
                <a:gd name="T11" fmla="*/ 6 h 96"/>
                <a:gd name="T12" fmla="*/ 18 w 90"/>
                <a:gd name="T13" fmla="*/ 18 h 96"/>
                <a:gd name="T14" fmla="*/ 6 w 90"/>
                <a:gd name="T15" fmla="*/ 30 h 96"/>
                <a:gd name="T16" fmla="*/ 0 w 90"/>
                <a:gd name="T17" fmla="*/ 42 h 96"/>
                <a:gd name="T18" fmla="*/ 6 w 90"/>
                <a:gd name="T19" fmla="*/ 60 h 96"/>
                <a:gd name="T20" fmla="*/ 24 w 90"/>
                <a:gd name="T21" fmla="*/ 78 h 96"/>
                <a:gd name="T22" fmla="*/ 48 w 90"/>
                <a:gd name="T23" fmla="*/ 90 h 96"/>
                <a:gd name="T24" fmla="*/ 66 w 90"/>
                <a:gd name="T25" fmla="*/ 96 h 96"/>
                <a:gd name="T26" fmla="*/ 66 w 90"/>
                <a:gd name="T27" fmla="*/ 96 h 96"/>
                <a:gd name="T28" fmla="*/ 42 w 90"/>
                <a:gd name="T29" fmla="*/ 18 h 96"/>
                <a:gd name="T30" fmla="*/ 60 w 90"/>
                <a:gd name="T31" fmla="*/ 18 h 96"/>
                <a:gd name="T32" fmla="*/ 72 w 90"/>
                <a:gd name="T33" fmla="*/ 24 h 96"/>
                <a:gd name="T34" fmla="*/ 72 w 90"/>
                <a:gd name="T35" fmla="*/ 36 h 96"/>
                <a:gd name="T36" fmla="*/ 72 w 90"/>
                <a:gd name="T37" fmla="*/ 48 h 96"/>
                <a:gd name="T38" fmla="*/ 66 w 90"/>
                <a:gd name="T39" fmla="*/ 72 h 96"/>
                <a:gd name="T40" fmla="*/ 60 w 90"/>
                <a:gd name="T41" fmla="*/ 78 h 96"/>
                <a:gd name="T42" fmla="*/ 60 w 90"/>
                <a:gd name="T43" fmla="*/ 84 h 96"/>
                <a:gd name="T44" fmla="*/ 42 w 90"/>
                <a:gd name="T45" fmla="*/ 72 h 96"/>
                <a:gd name="T46" fmla="*/ 30 w 90"/>
                <a:gd name="T47" fmla="*/ 66 h 96"/>
                <a:gd name="T48" fmla="*/ 18 w 90"/>
                <a:gd name="T49" fmla="*/ 42 h 96"/>
                <a:gd name="T50" fmla="*/ 24 w 90"/>
                <a:gd name="T51" fmla="*/ 30 h 96"/>
                <a:gd name="T52" fmla="*/ 42 w 90"/>
                <a:gd name="T53" fmla="*/ 18 h 96"/>
                <a:gd name="T54" fmla="*/ 42 w 90"/>
                <a:gd name="T55" fmla="*/ 18 h 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0" h="96">
                  <a:moveTo>
                    <a:pt x="66" y="96"/>
                  </a:moveTo>
                  <a:lnTo>
                    <a:pt x="78" y="66"/>
                  </a:lnTo>
                  <a:lnTo>
                    <a:pt x="90" y="42"/>
                  </a:lnTo>
                  <a:lnTo>
                    <a:pt x="78" y="18"/>
                  </a:lnTo>
                  <a:lnTo>
                    <a:pt x="60" y="0"/>
                  </a:lnTo>
                  <a:lnTo>
                    <a:pt x="30" y="6"/>
                  </a:lnTo>
                  <a:lnTo>
                    <a:pt x="18" y="18"/>
                  </a:lnTo>
                  <a:lnTo>
                    <a:pt x="6" y="30"/>
                  </a:lnTo>
                  <a:lnTo>
                    <a:pt x="0" y="42"/>
                  </a:lnTo>
                  <a:lnTo>
                    <a:pt x="6" y="60"/>
                  </a:lnTo>
                  <a:lnTo>
                    <a:pt x="24" y="78"/>
                  </a:lnTo>
                  <a:lnTo>
                    <a:pt x="48" y="90"/>
                  </a:lnTo>
                  <a:lnTo>
                    <a:pt x="66" y="96"/>
                  </a:lnTo>
                  <a:lnTo>
                    <a:pt x="66" y="96"/>
                  </a:lnTo>
                  <a:close/>
                  <a:moveTo>
                    <a:pt x="42" y="18"/>
                  </a:moveTo>
                  <a:lnTo>
                    <a:pt x="60" y="18"/>
                  </a:lnTo>
                  <a:lnTo>
                    <a:pt x="72" y="24"/>
                  </a:lnTo>
                  <a:lnTo>
                    <a:pt x="72" y="36"/>
                  </a:lnTo>
                  <a:lnTo>
                    <a:pt x="72" y="48"/>
                  </a:lnTo>
                  <a:lnTo>
                    <a:pt x="66" y="72"/>
                  </a:lnTo>
                  <a:lnTo>
                    <a:pt x="60" y="78"/>
                  </a:lnTo>
                  <a:lnTo>
                    <a:pt x="60" y="84"/>
                  </a:lnTo>
                  <a:lnTo>
                    <a:pt x="42" y="72"/>
                  </a:lnTo>
                  <a:lnTo>
                    <a:pt x="30" y="66"/>
                  </a:lnTo>
                  <a:lnTo>
                    <a:pt x="18" y="42"/>
                  </a:lnTo>
                  <a:lnTo>
                    <a:pt x="24" y="30"/>
                  </a:lnTo>
                  <a:lnTo>
                    <a:pt x="42" y="18"/>
                  </a:lnTo>
                  <a:lnTo>
                    <a:pt x="42" y="18"/>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95" name="Freeform 31"/>
            <p:cNvSpPr>
              <a:spLocks noEditPoints="1"/>
            </p:cNvSpPr>
            <p:nvPr userDrawn="1"/>
          </p:nvSpPr>
          <p:spPr bwMode="ltGray">
            <a:xfrm>
              <a:off x="5422" y="3603"/>
              <a:ext cx="72" cy="108"/>
            </a:xfrm>
            <a:custGeom>
              <a:avLst/>
              <a:gdLst>
                <a:gd name="T0" fmla="*/ 0 w 72"/>
                <a:gd name="T1" fmla="*/ 90 h 108"/>
                <a:gd name="T2" fmla="*/ 12 w 72"/>
                <a:gd name="T3" fmla="*/ 102 h 108"/>
                <a:gd name="T4" fmla="*/ 24 w 72"/>
                <a:gd name="T5" fmla="*/ 108 h 108"/>
                <a:gd name="T6" fmla="*/ 48 w 72"/>
                <a:gd name="T7" fmla="*/ 108 h 108"/>
                <a:gd name="T8" fmla="*/ 66 w 72"/>
                <a:gd name="T9" fmla="*/ 96 h 108"/>
                <a:gd name="T10" fmla="*/ 72 w 72"/>
                <a:gd name="T11" fmla="*/ 66 h 108"/>
                <a:gd name="T12" fmla="*/ 66 w 72"/>
                <a:gd name="T13" fmla="*/ 42 h 108"/>
                <a:gd name="T14" fmla="*/ 60 w 72"/>
                <a:gd name="T15" fmla="*/ 18 h 108"/>
                <a:gd name="T16" fmla="*/ 48 w 72"/>
                <a:gd name="T17" fmla="*/ 6 h 108"/>
                <a:gd name="T18" fmla="*/ 42 w 72"/>
                <a:gd name="T19" fmla="*/ 0 h 108"/>
                <a:gd name="T20" fmla="*/ 42 w 72"/>
                <a:gd name="T21" fmla="*/ 0 h 108"/>
                <a:gd name="T22" fmla="*/ 36 w 72"/>
                <a:gd name="T23" fmla="*/ 0 h 108"/>
                <a:gd name="T24" fmla="*/ 18 w 72"/>
                <a:gd name="T25" fmla="*/ 24 h 108"/>
                <a:gd name="T26" fmla="*/ 6 w 72"/>
                <a:gd name="T27" fmla="*/ 48 h 108"/>
                <a:gd name="T28" fmla="*/ 0 w 72"/>
                <a:gd name="T29" fmla="*/ 66 h 108"/>
                <a:gd name="T30" fmla="*/ 0 w 72"/>
                <a:gd name="T31" fmla="*/ 90 h 108"/>
                <a:gd name="T32" fmla="*/ 0 w 72"/>
                <a:gd name="T33" fmla="*/ 90 h 108"/>
                <a:gd name="T34" fmla="*/ 12 w 72"/>
                <a:gd name="T35" fmla="*/ 66 h 108"/>
                <a:gd name="T36" fmla="*/ 18 w 72"/>
                <a:gd name="T37" fmla="*/ 48 h 108"/>
                <a:gd name="T38" fmla="*/ 24 w 72"/>
                <a:gd name="T39" fmla="*/ 36 h 108"/>
                <a:gd name="T40" fmla="*/ 30 w 72"/>
                <a:gd name="T41" fmla="*/ 24 h 108"/>
                <a:gd name="T42" fmla="*/ 36 w 72"/>
                <a:gd name="T43" fmla="*/ 18 h 108"/>
                <a:gd name="T44" fmla="*/ 54 w 72"/>
                <a:gd name="T45" fmla="*/ 30 h 108"/>
                <a:gd name="T46" fmla="*/ 60 w 72"/>
                <a:gd name="T47" fmla="*/ 48 h 108"/>
                <a:gd name="T48" fmla="*/ 66 w 72"/>
                <a:gd name="T49" fmla="*/ 72 h 108"/>
                <a:gd name="T50" fmla="*/ 66 w 72"/>
                <a:gd name="T51" fmla="*/ 84 h 108"/>
                <a:gd name="T52" fmla="*/ 54 w 72"/>
                <a:gd name="T53" fmla="*/ 96 h 108"/>
                <a:gd name="T54" fmla="*/ 30 w 72"/>
                <a:gd name="T55" fmla="*/ 102 h 108"/>
                <a:gd name="T56" fmla="*/ 24 w 72"/>
                <a:gd name="T57" fmla="*/ 96 h 108"/>
                <a:gd name="T58" fmla="*/ 12 w 72"/>
                <a:gd name="T59" fmla="*/ 90 h 108"/>
                <a:gd name="T60" fmla="*/ 12 w 72"/>
                <a:gd name="T61" fmla="*/ 78 h 108"/>
                <a:gd name="T62" fmla="*/ 12 w 72"/>
                <a:gd name="T63" fmla="*/ 66 h 108"/>
                <a:gd name="T64" fmla="*/ 12 w 72"/>
                <a:gd name="T65" fmla="*/ 6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2" h="108">
                  <a:moveTo>
                    <a:pt x="0" y="90"/>
                  </a:moveTo>
                  <a:lnTo>
                    <a:pt x="12" y="102"/>
                  </a:lnTo>
                  <a:lnTo>
                    <a:pt x="24" y="108"/>
                  </a:lnTo>
                  <a:lnTo>
                    <a:pt x="48" y="108"/>
                  </a:lnTo>
                  <a:lnTo>
                    <a:pt x="66" y="96"/>
                  </a:lnTo>
                  <a:lnTo>
                    <a:pt x="72" y="66"/>
                  </a:lnTo>
                  <a:lnTo>
                    <a:pt x="66" y="42"/>
                  </a:lnTo>
                  <a:lnTo>
                    <a:pt x="60" y="18"/>
                  </a:lnTo>
                  <a:lnTo>
                    <a:pt x="48" y="6"/>
                  </a:lnTo>
                  <a:lnTo>
                    <a:pt x="42" y="0"/>
                  </a:lnTo>
                  <a:lnTo>
                    <a:pt x="42" y="0"/>
                  </a:lnTo>
                  <a:lnTo>
                    <a:pt x="36" y="0"/>
                  </a:lnTo>
                  <a:lnTo>
                    <a:pt x="18" y="24"/>
                  </a:lnTo>
                  <a:lnTo>
                    <a:pt x="6" y="48"/>
                  </a:lnTo>
                  <a:lnTo>
                    <a:pt x="0" y="66"/>
                  </a:lnTo>
                  <a:lnTo>
                    <a:pt x="0" y="90"/>
                  </a:lnTo>
                  <a:lnTo>
                    <a:pt x="0" y="90"/>
                  </a:lnTo>
                  <a:close/>
                  <a:moveTo>
                    <a:pt x="12" y="66"/>
                  </a:moveTo>
                  <a:lnTo>
                    <a:pt x="18" y="48"/>
                  </a:lnTo>
                  <a:lnTo>
                    <a:pt x="24" y="36"/>
                  </a:lnTo>
                  <a:lnTo>
                    <a:pt x="30" y="24"/>
                  </a:lnTo>
                  <a:lnTo>
                    <a:pt x="36" y="18"/>
                  </a:lnTo>
                  <a:lnTo>
                    <a:pt x="54" y="30"/>
                  </a:lnTo>
                  <a:lnTo>
                    <a:pt x="60" y="48"/>
                  </a:lnTo>
                  <a:lnTo>
                    <a:pt x="66" y="72"/>
                  </a:lnTo>
                  <a:lnTo>
                    <a:pt x="66" y="84"/>
                  </a:lnTo>
                  <a:lnTo>
                    <a:pt x="54" y="96"/>
                  </a:lnTo>
                  <a:lnTo>
                    <a:pt x="30" y="102"/>
                  </a:lnTo>
                  <a:lnTo>
                    <a:pt x="24" y="96"/>
                  </a:lnTo>
                  <a:lnTo>
                    <a:pt x="12" y="90"/>
                  </a:lnTo>
                  <a:lnTo>
                    <a:pt x="12" y="78"/>
                  </a:lnTo>
                  <a:lnTo>
                    <a:pt x="12" y="66"/>
                  </a:lnTo>
                  <a:lnTo>
                    <a:pt x="12" y="66"/>
                  </a:lnTo>
                  <a:close/>
                </a:path>
              </a:pathLst>
            </a:custGeom>
            <a:gradFill rotWithShape="0">
              <a:gsLst>
                <a:gs pos="0">
                  <a:schemeClr val="bg2"/>
                </a:gs>
                <a:gs pos="100000">
                  <a:schemeClr val="bg2">
                    <a:gamma/>
                    <a:tint val="81961"/>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496" name="Rectangle 32"/>
            <p:cNvSpPr>
              <a:spLocks noChangeArrowheads="1"/>
            </p:cNvSpPr>
            <p:nvPr userDrawn="1"/>
          </p:nvSpPr>
          <p:spPr bwMode="ltGray">
            <a:xfrm>
              <a:off x="4238" y="1773"/>
              <a:ext cx="173" cy="2539"/>
            </a:xfrm>
            <a:prstGeom prst="rect">
              <a:avLst/>
            </a:prstGeom>
            <a:gradFill rotWithShape="0">
              <a:gsLst>
                <a:gs pos="0">
                  <a:schemeClr val="bg2">
                    <a:gamma/>
                    <a:tint val="81961"/>
                    <a:invGamma/>
                  </a:schemeClr>
                </a:gs>
                <a:gs pos="100000">
                  <a:schemeClr val="bg2"/>
                </a:gs>
              </a:gsLst>
              <a:lin ang="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97" name="Rectangle 33"/>
            <p:cNvSpPr>
              <a:spLocks noChangeArrowheads="1"/>
            </p:cNvSpPr>
            <p:nvPr userDrawn="1"/>
          </p:nvSpPr>
          <p:spPr bwMode="ltGray">
            <a:xfrm>
              <a:off x="4288" y="1545"/>
              <a:ext cx="76" cy="240"/>
            </a:xfrm>
            <a:prstGeom prst="rect">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98" name="AutoShape 34"/>
            <p:cNvSpPr>
              <a:spLocks noChangeArrowheads="1"/>
            </p:cNvSpPr>
            <p:nvPr userDrawn="1"/>
          </p:nvSpPr>
          <p:spPr bwMode="ltGray">
            <a:xfrm>
              <a:off x="4220" y="1743"/>
              <a:ext cx="205" cy="52"/>
            </a:xfrm>
            <a:prstGeom prst="roundRect">
              <a:avLst>
                <a:gd name="adj" fmla="val 16667"/>
              </a:avLst>
            </a:prstGeom>
            <a:gradFill rotWithShape="0">
              <a:gsLst>
                <a:gs pos="0">
                  <a:schemeClr val="bg2"/>
                </a:gs>
                <a:gs pos="100000">
                  <a:schemeClr val="bg2">
                    <a:gamma/>
                    <a:tint val="81961"/>
                    <a:invGamma/>
                  </a:schemeClr>
                </a:gs>
              </a:gsLst>
              <a:lin ang="54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en-US" dirty="0"/>
            </a:p>
          </p:txBody>
        </p:sp>
        <p:sp>
          <p:nvSpPr>
            <p:cNvPr id="62499" name="Freeform 35"/>
            <p:cNvSpPr>
              <a:spLocks/>
            </p:cNvSpPr>
            <p:nvPr userDrawn="1"/>
          </p:nvSpPr>
          <p:spPr bwMode="ltGray">
            <a:xfrm>
              <a:off x="4306" y="1529"/>
              <a:ext cx="252" cy="1576"/>
            </a:xfrm>
            <a:custGeom>
              <a:avLst/>
              <a:gdLst>
                <a:gd name="T0" fmla="*/ 252 w 252"/>
                <a:gd name="T1" fmla="*/ 1576 h 1576"/>
                <a:gd name="T2" fmla="*/ 12 w 252"/>
                <a:gd name="T3" fmla="*/ 84 h 1576"/>
                <a:gd name="T4" fmla="*/ 12 w 252"/>
                <a:gd name="T5" fmla="*/ 60 h 1576"/>
                <a:gd name="T6" fmla="*/ 0 w 252"/>
                <a:gd name="T7" fmla="*/ 12 h 1576"/>
                <a:gd name="T8" fmla="*/ 72 w 252"/>
                <a:gd name="T9" fmla="*/ 0 h 1576"/>
                <a:gd name="T10" fmla="*/ 72 w 252"/>
                <a:gd name="T11" fmla="*/ 0 h 1576"/>
                <a:gd name="T12" fmla="*/ 78 w 252"/>
                <a:gd name="T13" fmla="*/ 48 h 1576"/>
                <a:gd name="T14" fmla="*/ 88 w 252"/>
                <a:gd name="T15" fmla="*/ 66 h 157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1576">
                  <a:moveTo>
                    <a:pt x="252" y="1576"/>
                  </a:moveTo>
                  <a:lnTo>
                    <a:pt x="12" y="84"/>
                  </a:lnTo>
                  <a:lnTo>
                    <a:pt x="12" y="60"/>
                  </a:lnTo>
                  <a:lnTo>
                    <a:pt x="0" y="12"/>
                  </a:lnTo>
                  <a:lnTo>
                    <a:pt x="72" y="0"/>
                  </a:lnTo>
                  <a:lnTo>
                    <a:pt x="72" y="0"/>
                  </a:lnTo>
                  <a:lnTo>
                    <a:pt x="78" y="48"/>
                  </a:lnTo>
                  <a:lnTo>
                    <a:pt x="88" y="66"/>
                  </a:lnTo>
                </a:path>
              </a:pathLst>
            </a:custGeom>
            <a:gradFill rotWithShape="0">
              <a:gsLst>
                <a:gs pos="0">
                  <a:schemeClr val="bg2">
                    <a:gamma/>
                    <a:tint val="81961"/>
                    <a:invGamma/>
                  </a:schemeClr>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sp>
          <p:nvSpPr>
            <p:cNvPr id="62500" name="Freeform 36"/>
            <p:cNvSpPr>
              <a:spLocks/>
            </p:cNvSpPr>
            <p:nvPr userDrawn="1"/>
          </p:nvSpPr>
          <p:spPr bwMode="ltGray">
            <a:xfrm>
              <a:off x="4169" y="1421"/>
              <a:ext cx="317" cy="138"/>
            </a:xfrm>
            <a:custGeom>
              <a:avLst/>
              <a:gdLst>
                <a:gd name="T0" fmla="*/ 161 w 316"/>
                <a:gd name="T1" fmla="*/ 0 h 138"/>
                <a:gd name="T2" fmla="*/ 227 w 316"/>
                <a:gd name="T3" fmla="*/ 6 h 138"/>
                <a:gd name="T4" fmla="*/ 275 w 316"/>
                <a:gd name="T5" fmla="*/ 36 h 138"/>
                <a:gd name="T6" fmla="*/ 304 w 316"/>
                <a:gd name="T7" fmla="*/ 78 h 138"/>
                <a:gd name="T8" fmla="*/ 316 w 316"/>
                <a:gd name="T9" fmla="*/ 138 h 138"/>
                <a:gd name="T10" fmla="*/ 0 w 316"/>
                <a:gd name="T11" fmla="*/ 138 h 138"/>
                <a:gd name="T12" fmla="*/ 11 w 316"/>
                <a:gd name="T13" fmla="*/ 78 h 138"/>
                <a:gd name="T14" fmla="*/ 47 w 316"/>
                <a:gd name="T15" fmla="*/ 36 h 138"/>
                <a:gd name="T16" fmla="*/ 95 w 316"/>
                <a:gd name="T17" fmla="*/ 6 h 138"/>
                <a:gd name="T18" fmla="*/ 161 w 316"/>
                <a:gd name="T19" fmla="*/ 0 h 138"/>
                <a:gd name="T20" fmla="*/ 161 w 316"/>
                <a:gd name="T2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16" h="138">
                  <a:moveTo>
                    <a:pt x="161" y="0"/>
                  </a:moveTo>
                  <a:lnTo>
                    <a:pt x="227" y="6"/>
                  </a:lnTo>
                  <a:lnTo>
                    <a:pt x="275" y="36"/>
                  </a:lnTo>
                  <a:lnTo>
                    <a:pt x="304" y="78"/>
                  </a:lnTo>
                  <a:lnTo>
                    <a:pt x="316" y="138"/>
                  </a:lnTo>
                  <a:lnTo>
                    <a:pt x="0" y="138"/>
                  </a:lnTo>
                  <a:lnTo>
                    <a:pt x="11" y="78"/>
                  </a:lnTo>
                  <a:lnTo>
                    <a:pt x="47" y="36"/>
                  </a:lnTo>
                  <a:lnTo>
                    <a:pt x="95" y="6"/>
                  </a:lnTo>
                  <a:lnTo>
                    <a:pt x="161" y="0"/>
                  </a:lnTo>
                  <a:lnTo>
                    <a:pt x="161" y="0"/>
                  </a:lnTo>
                  <a:close/>
                </a:path>
              </a:pathLst>
            </a:custGeom>
            <a:gradFill rotWithShape="0">
              <a:gsLst>
                <a:gs pos="0">
                  <a:schemeClr val="bg2">
                    <a:gamma/>
                    <a:tint val="81961"/>
                    <a:invGamma/>
                  </a:schemeClr>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dirty="0"/>
            </a:p>
          </p:txBody>
        </p:sp>
      </p:grpSp>
      <p:sp>
        <p:nvSpPr>
          <p:cNvPr id="62501" name="Rectangle 37"/>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2502" name="Rectangle 38"/>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2503" name="Rectangle 39"/>
          <p:cNvSpPr>
            <a:spLocks noGrp="1" noChangeArrowheads="1"/>
          </p:cNvSpPr>
          <p:nvPr>
            <p:ph type="dt" sz="half" idx="2"/>
          </p:nvPr>
        </p:nvSpPr>
        <p:spPr bwMode="auto">
          <a:xfrm>
            <a:off x="457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r>
              <a:rPr lang="en-US" dirty="0" smtClean="0"/>
              <a:t>January 20, 2009</a:t>
            </a:r>
            <a:endParaRPr lang="en-US" dirty="0"/>
          </a:p>
        </p:txBody>
      </p:sp>
      <p:sp>
        <p:nvSpPr>
          <p:cNvPr id="62504" name="Rectangle 40"/>
          <p:cNvSpPr>
            <a:spLocks noGrp="1" noChangeArrowheads="1"/>
          </p:cNvSpPr>
          <p:nvPr>
            <p:ph type="ftr" sz="quarter" idx="3"/>
          </p:nvPr>
        </p:nvSpPr>
        <p:spPr bwMode="auto">
          <a:xfrm>
            <a:off x="3124200" y="6278563"/>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r>
              <a:rPr lang="en-US" dirty="0" smtClean="0"/>
              <a:t>Performance Measures Update</a:t>
            </a:r>
            <a:endParaRPr lang="en-US" dirty="0"/>
          </a:p>
        </p:txBody>
      </p:sp>
      <p:sp>
        <p:nvSpPr>
          <p:cNvPr id="62505" name="Rectangle 41"/>
          <p:cNvSpPr>
            <a:spLocks noGrp="1" noChangeArrowheads="1"/>
          </p:cNvSpPr>
          <p:nvPr>
            <p:ph type="sldNum" sz="quarter" idx="4"/>
          </p:nvPr>
        </p:nvSpPr>
        <p:spPr bwMode="auto">
          <a:xfrm>
            <a:off x="6553200" y="6278563"/>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F3DF412-A00B-40D4-B90B-898E1C30B807}" type="slidenum">
              <a:rPr lang="en-US" smtClean="0"/>
              <a:pPr>
                <a:defRPr/>
              </a:pPr>
              <a:t>‹#›</a:t>
            </a:fld>
            <a:endParaRPr lang="en-US" dirty="0"/>
          </a:p>
        </p:txBody>
      </p:sp>
      <p:grpSp>
        <p:nvGrpSpPr>
          <p:cNvPr id="1032" name="Group 3"/>
          <p:cNvGrpSpPr>
            <a:grpSpLocks/>
          </p:cNvGrpSpPr>
          <p:nvPr/>
        </p:nvGrpSpPr>
        <p:grpSpPr bwMode="auto">
          <a:xfrm>
            <a:off x="152400" y="-412750"/>
            <a:ext cx="8686800" cy="336550"/>
            <a:chOff x="136" y="48"/>
            <a:chExt cx="5472" cy="212"/>
          </a:xfrm>
        </p:grpSpPr>
        <p:grpSp>
          <p:nvGrpSpPr>
            <p:cNvPr id="1058" name="Group 4"/>
            <p:cNvGrpSpPr>
              <a:grpSpLocks/>
            </p:cNvGrpSpPr>
            <p:nvPr/>
          </p:nvGrpSpPr>
          <p:grpSpPr bwMode="auto">
            <a:xfrm>
              <a:off x="136" y="48"/>
              <a:ext cx="1056" cy="212"/>
              <a:chOff x="2544" y="2160"/>
              <a:chExt cx="1920" cy="384"/>
            </a:xfrm>
          </p:grpSpPr>
          <p:sp>
            <p:nvSpPr>
              <p:cNvPr id="1082" name="Rectangle 5"/>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83" name="Rectangle 6"/>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84" name="Rectangle 7"/>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85" name="Rectangle 8"/>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86" name="Rectangle 9"/>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59" name="Group 11"/>
            <p:cNvGrpSpPr>
              <a:grpSpLocks/>
            </p:cNvGrpSpPr>
            <p:nvPr/>
          </p:nvGrpSpPr>
          <p:grpSpPr bwMode="auto">
            <a:xfrm>
              <a:off x="1240" y="48"/>
              <a:ext cx="1056" cy="212"/>
              <a:chOff x="2544" y="2160"/>
              <a:chExt cx="1920" cy="384"/>
            </a:xfrm>
          </p:grpSpPr>
          <p:sp>
            <p:nvSpPr>
              <p:cNvPr id="1077" name="Rectangle 11"/>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8" name="Rectangle 12"/>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9" name="Rectangle 13"/>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80" name="Rectangle 14"/>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81" name="Rectangle 15"/>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60" name="Group 16"/>
            <p:cNvGrpSpPr>
              <a:grpSpLocks/>
            </p:cNvGrpSpPr>
            <p:nvPr/>
          </p:nvGrpSpPr>
          <p:grpSpPr bwMode="auto">
            <a:xfrm>
              <a:off x="2344" y="48"/>
              <a:ext cx="1056" cy="212"/>
              <a:chOff x="2544" y="2160"/>
              <a:chExt cx="1920" cy="384"/>
            </a:xfrm>
          </p:grpSpPr>
          <p:sp>
            <p:nvSpPr>
              <p:cNvPr id="1072" name="Rectangle 17"/>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3" name="Rectangle 18"/>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4" name="Rectangle 19"/>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5" name="Rectangle 20"/>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6" name="Rectangle 21"/>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61" name="Group 22"/>
            <p:cNvGrpSpPr>
              <a:grpSpLocks/>
            </p:cNvGrpSpPr>
            <p:nvPr/>
          </p:nvGrpSpPr>
          <p:grpSpPr bwMode="auto">
            <a:xfrm>
              <a:off x="3448" y="48"/>
              <a:ext cx="1056" cy="212"/>
              <a:chOff x="2544" y="2160"/>
              <a:chExt cx="1920" cy="384"/>
            </a:xfrm>
          </p:grpSpPr>
          <p:sp>
            <p:nvSpPr>
              <p:cNvPr id="1067" name="Rectangle 23"/>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68" name="Rectangle 24"/>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69" name="Rectangle 25"/>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0" name="Rectangle 26"/>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71" name="Rectangle 27"/>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62" name="Group 28"/>
            <p:cNvGrpSpPr>
              <a:grpSpLocks/>
            </p:cNvGrpSpPr>
            <p:nvPr/>
          </p:nvGrpSpPr>
          <p:grpSpPr bwMode="auto">
            <a:xfrm>
              <a:off x="4552" y="48"/>
              <a:ext cx="1056" cy="212"/>
              <a:chOff x="2544" y="2160"/>
              <a:chExt cx="1920" cy="384"/>
            </a:xfrm>
          </p:grpSpPr>
          <p:sp>
            <p:nvSpPr>
              <p:cNvPr id="2" name="Rectangle 29"/>
              <p:cNvSpPr>
                <a:spLocks noChangeArrowheads="1"/>
              </p:cNvSpPr>
              <p:nvPr/>
            </p:nvSpPr>
            <p:spPr bwMode="auto">
              <a:xfrm>
                <a:off x="3504" y="2160"/>
                <a:ext cx="960" cy="19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63" name="Rectangle 30"/>
              <p:cNvSpPr>
                <a:spLocks noChangeArrowheads="1"/>
              </p:cNvSpPr>
              <p:nvPr/>
            </p:nvSpPr>
            <p:spPr bwMode="auto">
              <a:xfrm>
                <a:off x="3504" y="2352"/>
                <a:ext cx="960" cy="192"/>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64" name="Rectangle 31"/>
              <p:cNvSpPr>
                <a:spLocks noChangeArrowheads="1"/>
              </p:cNvSpPr>
              <p:nvPr/>
            </p:nvSpPr>
            <p:spPr bwMode="auto">
              <a:xfrm>
                <a:off x="2544" y="2352"/>
                <a:ext cx="960"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65" name="Rectangle 32"/>
              <p:cNvSpPr>
                <a:spLocks noChangeArrowheads="1"/>
              </p:cNvSpPr>
              <p:nvPr/>
            </p:nvSpPr>
            <p:spPr bwMode="auto">
              <a:xfrm>
                <a:off x="2544" y="2160"/>
                <a:ext cx="960" cy="192"/>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66" name="Rectangle 33"/>
              <p:cNvSpPr>
                <a:spLocks noChangeArrowheads="1"/>
              </p:cNvSpPr>
              <p:nvPr/>
            </p:nvSpPr>
            <p:spPr bwMode="auto">
              <a:xfrm>
                <a:off x="2640" y="2256"/>
                <a:ext cx="1727" cy="192"/>
              </a:xfrm>
              <a:prstGeom prst="rect">
                <a:avLst/>
              </a:prstGeom>
              <a:solidFill>
                <a:schemeClr val="bg1">
                  <a:alpha val="50195"/>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grpSp>
        <p:nvGrpSpPr>
          <p:cNvPr id="1033" name="Group 34"/>
          <p:cNvGrpSpPr>
            <a:grpSpLocks/>
          </p:cNvGrpSpPr>
          <p:nvPr/>
        </p:nvGrpSpPr>
        <p:grpSpPr bwMode="auto">
          <a:xfrm>
            <a:off x="304800" y="7088188"/>
            <a:ext cx="8458200" cy="74612"/>
            <a:chOff x="192" y="3840"/>
            <a:chExt cx="5328" cy="47"/>
          </a:xfrm>
        </p:grpSpPr>
        <p:grpSp>
          <p:nvGrpSpPr>
            <p:cNvPr id="1034" name="Group 35"/>
            <p:cNvGrpSpPr>
              <a:grpSpLocks/>
            </p:cNvGrpSpPr>
            <p:nvPr userDrawn="1"/>
          </p:nvGrpSpPr>
          <p:grpSpPr bwMode="auto">
            <a:xfrm>
              <a:off x="192" y="3840"/>
              <a:ext cx="624" cy="47"/>
              <a:chOff x="624" y="3706"/>
              <a:chExt cx="1056" cy="106"/>
            </a:xfrm>
          </p:grpSpPr>
          <p:sp>
            <p:nvSpPr>
              <p:cNvPr id="1055" name="Rectangle 36"/>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56" name="Rectangle 37"/>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35" name="Group 38"/>
            <p:cNvGrpSpPr>
              <a:grpSpLocks/>
            </p:cNvGrpSpPr>
            <p:nvPr userDrawn="1"/>
          </p:nvGrpSpPr>
          <p:grpSpPr bwMode="auto">
            <a:xfrm>
              <a:off x="864" y="3840"/>
              <a:ext cx="624" cy="47"/>
              <a:chOff x="624" y="3600"/>
              <a:chExt cx="1056" cy="106"/>
            </a:xfrm>
          </p:grpSpPr>
          <p:sp>
            <p:nvSpPr>
              <p:cNvPr id="1053" name="Rectangle 39"/>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54" name="Rectangle 40"/>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36" name="Group 41"/>
            <p:cNvGrpSpPr>
              <a:grpSpLocks/>
            </p:cNvGrpSpPr>
            <p:nvPr userDrawn="1"/>
          </p:nvGrpSpPr>
          <p:grpSpPr bwMode="auto">
            <a:xfrm>
              <a:off x="1536" y="3840"/>
              <a:ext cx="624" cy="47"/>
              <a:chOff x="624" y="3706"/>
              <a:chExt cx="1056" cy="106"/>
            </a:xfrm>
          </p:grpSpPr>
          <p:sp>
            <p:nvSpPr>
              <p:cNvPr id="1051" name="Rectangle 42"/>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52" name="Rectangle 43"/>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37" name="Group 44"/>
            <p:cNvGrpSpPr>
              <a:grpSpLocks/>
            </p:cNvGrpSpPr>
            <p:nvPr userDrawn="1"/>
          </p:nvGrpSpPr>
          <p:grpSpPr bwMode="auto">
            <a:xfrm>
              <a:off x="2208" y="3840"/>
              <a:ext cx="624" cy="47"/>
              <a:chOff x="624" y="3600"/>
              <a:chExt cx="1056" cy="106"/>
            </a:xfrm>
          </p:grpSpPr>
          <p:sp>
            <p:nvSpPr>
              <p:cNvPr id="1049" name="Rectangle 45"/>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50" name="Rectangle 46"/>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38" name="Group 47"/>
            <p:cNvGrpSpPr>
              <a:grpSpLocks/>
            </p:cNvGrpSpPr>
            <p:nvPr userDrawn="1"/>
          </p:nvGrpSpPr>
          <p:grpSpPr bwMode="auto">
            <a:xfrm>
              <a:off x="2880" y="3840"/>
              <a:ext cx="624" cy="47"/>
              <a:chOff x="624" y="3706"/>
              <a:chExt cx="1056" cy="106"/>
            </a:xfrm>
          </p:grpSpPr>
          <p:sp>
            <p:nvSpPr>
              <p:cNvPr id="1047" name="Rectangle 48"/>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48" name="Rectangle 49"/>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39" name="Group 50"/>
            <p:cNvGrpSpPr>
              <a:grpSpLocks/>
            </p:cNvGrpSpPr>
            <p:nvPr userDrawn="1"/>
          </p:nvGrpSpPr>
          <p:grpSpPr bwMode="auto">
            <a:xfrm>
              <a:off x="3552" y="3840"/>
              <a:ext cx="624" cy="47"/>
              <a:chOff x="624" y="3600"/>
              <a:chExt cx="1056" cy="106"/>
            </a:xfrm>
          </p:grpSpPr>
          <p:sp>
            <p:nvSpPr>
              <p:cNvPr id="1045" name="Rectangle 51"/>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46" name="Rectangle 52"/>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40" name="Group 53"/>
            <p:cNvGrpSpPr>
              <a:grpSpLocks/>
            </p:cNvGrpSpPr>
            <p:nvPr userDrawn="1"/>
          </p:nvGrpSpPr>
          <p:grpSpPr bwMode="auto">
            <a:xfrm>
              <a:off x="4224" y="3840"/>
              <a:ext cx="624" cy="47"/>
              <a:chOff x="624" y="3706"/>
              <a:chExt cx="1056" cy="106"/>
            </a:xfrm>
          </p:grpSpPr>
          <p:sp>
            <p:nvSpPr>
              <p:cNvPr id="1043" name="Rectangle 54"/>
              <p:cNvSpPr>
                <a:spLocks noChangeArrowheads="1"/>
              </p:cNvSpPr>
              <p:nvPr userDrawn="1"/>
            </p:nvSpPr>
            <p:spPr bwMode="ltGray">
              <a:xfrm>
                <a:off x="1152" y="3706"/>
                <a:ext cx="528" cy="10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44" name="Rectangle 55"/>
              <p:cNvSpPr>
                <a:spLocks noChangeArrowheads="1"/>
              </p:cNvSpPr>
              <p:nvPr userDrawn="1"/>
            </p:nvSpPr>
            <p:spPr bwMode="ltGray">
              <a:xfrm>
                <a:off x="624" y="3706"/>
                <a:ext cx="528" cy="106"/>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nvGrpSpPr>
            <p:cNvPr id="1041" name="Group 56"/>
            <p:cNvGrpSpPr>
              <a:grpSpLocks/>
            </p:cNvGrpSpPr>
            <p:nvPr userDrawn="1"/>
          </p:nvGrpSpPr>
          <p:grpSpPr bwMode="auto">
            <a:xfrm>
              <a:off x="4896" y="3840"/>
              <a:ext cx="624" cy="47"/>
              <a:chOff x="624" y="3600"/>
              <a:chExt cx="1056" cy="106"/>
            </a:xfrm>
          </p:grpSpPr>
          <p:sp>
            <p:nvSpPr>
              <p:cNvPr id="3" name="Rectangle 57"/>
              <p:cNvSpPr>
                <a:spLocks noChangeArrowheads="1"/>
              </p:cNvSpPr>
              <p:nvPr userDrawn="1"/>
            </p:nvSpPr>
            <p:spPr bwMode="ltGray">
              <a:xfrm>
                <a:off x="1152" y="3600"/>
                <a:ext cx="528" cy="106"/>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sp>
            <p:nvSpPr>
              <p:cNvPr id="1042" name="Rectangle 58"/>
              <p:cNvSpPr>
                <a:spLocks noChangeArrowheads="1"/>
              </p:cNvSpPr>
              <p:nvPr userDrawn="1"/>
            </p:nvSpPr>
            <p:spPr bwMode="ltGray">
              <a:xfrm>
                <a:off x="624" y="3600"/>
                <a:ext cx="528" cy="106"/>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eaLnBrk="1" hangingPunct="1">
                  <a:defRPr/>
                </a:pPr>
                <a:endParaRPr lang="en-US" sz="3100" dirty="0">
                  <a:solidFill>
                    <a:schemeClr val="tx2"/>
                  </a:solidFill>
                  <a:latin typeface="Bookman Old Style" charset="0"/>
                  <a:ea typeface="ＭＳ Ｐゴシック" charset="0"/>
                </a:endParaRPr>
              </a:p>
            </p:txBody>
          </p:sp>
        </p:grpSp>
      </p:grpSp>
    </p:spTree>
  </p:cSld>
  <p:clrMap bg1="dk2" tx1="lt1" bg2="dk1"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hf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accent2"/>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d.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www2.ed.gov/notclamped/about/overview/budget/budget15/justifications/j-specialed.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hyperlink" Target="mailto:StudygroupETM2@ao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U.S. Department of Education Seal -- Link to Department of Education Homepage.">
            <a:hlinkClick r:id="rId3" tooltip="U.S. Department of Education Homepage."/>
          </p:cNvPr>
          <p:cNvPicPr>
            <a:picLocks noChangeArrowheads="1"/>
          </p:cNvPicPr>
          <p:nvPr/>
        </p:nvPicPr>
        <p:blipFill>
          <a:blip r:embed="rId4" cstate="print"/>
          <a:srcRect/>
          <a:stretch>
            <a:fillRect/>
          </a:stretch>
        </p:blipFill>
        <p:spPr bwMode="auto">
          <a:xfrm>
            <a:off x="3886200" y="5486400"/>
            <a:ext cx="914400" cy="914400"/>
          </a:xfrm>
          <a:prstGeom prst="rect">
            <a:avLst/>
          </a:prstGeom>
          <a:noFill/>
          <a:ln w="9525">
            <a:noFill/>
            <a:miter lim="800000"/>
            <a:headEnd/>
            <a:tailEnd/>
          </a:ln>
          <a:effectLst>
            <a:outerShdw blurRad="63500" dist="63500" dir="2212194" algn="ctr" rotWithShape="0">
              <a:srgbClr val="0000B2">
                <a:alpha val="50000"/>
              </a:srgbClr>
            </a:outerShdw>
          </a:effectLst>
        </p:spPr>
      </p:pic>
      <p:sp>
        <p:nvSpPr>
          <p:cNvPr id="3" name="Subtitle 2"/>
          <p:cNvSpPr>
            <a:spLocks noGrp="1"/>
          </p:cNvSpPr>
          <p:nvPr>
            <p:ph type="subTitle" idx="1"/>
          </p:nvPr>
        </p:nvSpPr>
        <p:spPr>
          <a:xfrm>
            <a:off x="990600" y="3048000"/>
            <a:ext cx="7086600" cy="2286000"/>
          </a:xfrm>
        </p:spPr>
        <p:txBody>
          <a:bodyPr/>
          <a:lstStyle/>
          <a:p>
            <a:pPr eaLnBrk="1" hangingPunct="1">
              <a:buFont typeface="Wingdings" pitchFamily="2" charset="2"/>
              <a:buNone/>
              <a:defRPr/>
            </a:pPr>
            <a:r>
              <a:rPr lang="en-US" b="1" dirty="0" smtClean="0"/>
              <a:t>Office of Special Education Programs</a:t>
            </a:r>
          </a:p>
          <a:p>
            <a:pPr eaLnBrk="1" hangingPunct="1">
              <a:buFont typeface="Wingdings" pitchFamily="2" charset="2"/>
              <a:buNone/>
              <a:defRPr/>
            </a:pPr>
            <a:r>
              <a:rPr lang="en-US" b="1" dirty="0" smtClean="0"/>
              <a:t>April 13, 2017</a:t>
            </a:r>
          </a:p>
        </p:txBody>
      </p:sp>
      <p:sp>
        <p:nvSpPr>
          <p:cNvPr id="3074" name="Title 1"/>
          <p:cNvSpPr>
            <a:spLocks noGrp="1"/>
          </p:cNvSpPr>
          <p:nvPr>
            <p:ph type="ctrTitle"/>
          </p:nvPr>
        </p:nvSpPr>
        <p:spPr>
          <a:xfrm>
            <a:off x="457200" y="381000"/>
            <a:ext cx="7772400" cy="2286000"/>
          </a:xfrm>
        </p:spPr>
        <p:txBody>
          <a:bodyPr/>
          <a:lstStyle/>
          <a:p>
            <a:pPr eaLnBrk="1" hangingPunct="1"/>
            <a:r>
              <a:rPr lang="en-US" sz="4800" dirty="0" smtClean="0">
                <a:ea typeface="ＭＳ Ｐゴシック" pitchFamily="34" charset="-128"/>
              </a:rPr>
              <a:t/>
            </a:r>
            <a:br>
              <a:rPr lang="en-US" sz="4800" dirty="0" smtClean="0">
                <a:ea typeface="ＭＳ Ｐゴシック" pitchFamily="34" charset="-128"/>
              </a:rPr>
            </a:br>
            <a:r>
              <a:rPr lang="en-US" sz="4800" dirty="0">
                <a:ea typeface="ＭＳ Ｐゴシック" pitchFamily="34" charset="-128"/>
              </a:rPr>
              <a:t/>
            </a:r>
            <a:br>
              <a:rPr lang="en-US" sz="4800" dirty="0">
                <a:ea typeface="ＭＳ Ｐゴシック" pitchFamily="34" charset="-128"/>
              </a:rPr>
            </a:br>
            <a:r>
              <a:rPr lang="en-US" sz="4800" dirty="0" smtClean="0">
                <a:ea typeface="ＭＳ Ｐゴシック" pitchFamily="34" charset="-128"/>
              </a:rPr>
              <a:t/>
            </a:r>
            <a:br>
              <a:rPr lang="en-US" sz="4800" dirty="0" smtClean="0">
                <a:ea typeface="ＭＳ Ｐゴシック" pitchFamily="34" charset="-128"/>
              </a:rPr>
            </a:br>
            <a:r>
              <a:rPr lang="en-US" sz="3600" b="1" dirty="0" smtClean="0">
                <a:solidFill>
                  <a:schemeClr val="tx1"/>
                </a:solidFill>
                <a:ea typeface="ＭＳ Ｐゴシック" pitchFamily="34" charset="-128"/>
              </a:rPr>
              <a:t>Educational Technology, Media, and Materials Program</a:t>
            </a:r>
            <a:br>
              <a:rPr lang="en-US" sz="3600" b="1" dirty="0" smtClean="0">
                <a:solidFill>
                  <a:schemeClr val="tx1"/>
                </a:solidFill>
                <a:ea typeface="ＭＳ Ｐゴシック" pitchFamily="34" charset="-128"/>
              </a:rPr>
            </a:br>
            <a:r>
              <a:rPr lang="en-US" sz="3600" b="1" dirty="0" smtClean="0">
                <a:solidFill>
                  <a:schemeClr val="tx1"/>
                </a:solidFill>
                <a:ea typeface="ＭＳ Ｐゴシック" pitchFamily="34" charset="-128"/>
              </a:rPr>
              <a:t>FY 2016 GPRA Performance Measures Briefing</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10</a:t>
            </a:fld>
            <a:endParaRPr lang="en-US" dirty="0"/>
          </a:p>
        </p:txBody>
      </p:sp>
      <p:sp>
        <p:nvSpPr>
          <p:cNvPr id="3" name="Content Placeholder 2"/>
          <p:cNvSpPr>
            <a:spLocks noGrp="1"/>
          </p:cNvSpPr>
          <p:nvPr>
            <p:ph idx="1"/>
          </p:nvPr>
        </p:nvSpPr>
        <p:spPr>
          <a:xfrm>
            <a:off x="457200" y="1219200"/>
            <a:ext cx="8229600" cy="5334000"/>
          </a:xfrm>
        </p:spPr>
        <p:txBody>
          <a:bodyPr/>
          <a:lstStyle/>
          <a:p>
            <a:pPr marL="0" lvl="1" indent="0">
              <a:buClr>
                <a:schemeClr val="hlink"/>
              </a:buClr>
              <a:buNone/>
            </a:pPr>
            <a:r>
              <a:rPr lang="en-US" sz="2000" b="1" dirty="0">
                <a:effectLst/>
              </a:rPr>
              <a:t>Measure </a:t>
            </a:r>
            <a:r>
              <a:rPr lang="en-US" sz="2000" b="1" dirty="0" smtClean="0">
                <a:effectLst/>
              </a:rPr>
              <a:t>3</a:t>
            </a:r>
            <a:r>
              <a:rPr lang="en-US" sz="2000" dirty="0">
                <a:effectLst/>
              </a:rPr>
              <a:t>:The percentage of Educational Technology,  Media, and Materials Program products and services judged by an independent review panel of qualified experts to be </a:t>
            </a:r>
            <a:r>
              <a:rPr lang="en-US" sz="2000" b="1" u="sng" dirty="0">
                <a:effectLst/>
              </a:rPr>
              <a:t>useful</a:t>
            </a:r>
            <a:r>
              <a:rPr lang="en-US" sz="2000" dirty="0">
                <a:effectLst/>
              </a:rPr>
              <a:t> in improving results for infants, toddlers, children and youth with </a:t>
            </a:r>
            <a:r>
              <a:rPr lang="en-US" sz="2000" dirty="0" smtClean="0">
                <a:effectLst/>
              </a:rPr>
              <a:t>disabilities.</a:t>
            </a:r>
          </a:p>
          <a:p>
            <a:pPr marL="0" lvl="1" indent="0">
              <a:buClr>
                <a:schemeClr val="hlink"/>
              </a:buClr>
              <a:buNone/>
            </a:pPr>
            <a:endParaRPr lang="en-US" sz="2000" b="1" dirty="0" smtClean="0">
              <a:effectLst/>
            </a:endParaRPr>
          </a:p>
          <a:p>
            <a:pPr lvl="1">
              <a:buFont typeface="Wingdings" panose="05000000000000000000" pitchFamily="2" charset="2"/>
              <a:buChar char="§"/>
            </a:pPr>
            <a:r>
              <a:rPr lang="en-US" sz="2000" b="1" u="sng" dirty="0" smtClean="0">
                <a:effectLst/>
              </a:rPr>
              <a:t>Ease</a:t>
            </a:r>
            <a:r>
              <a:rPr lang="en-US" sz="2000" b="1" dirty="0" smtClean="0">
                <a:effectLst/>
              </a:rPr>
              <a:t> </a:t>
            </a:r>
            <a:r>
              <a:rPr lang="en-US" sz="2000" dirty="0" smtClean="0">
                <a:effectLst/>
              </a:rPr>
              <a:t>– </a:t>
            </a:r>
            <a:r>
              <a:rPr lang="en-US" sz="2000" dirty="0">
                <a:effectLst/>
              </a:rPr>
              <a:t>Does the product content or the content delivered through the service address a problem or issue in an easily understood way, with directions or guidance regarding how the content can be used to address the  problem or issue</a:t>
            </a:r>
            <a:r>
              <a:rPr lang="en-US" sz="2000" dirty="0" smtClean="0">
                <a:effectLst/>
              </a:rPr>
              <a:t>?</a:t>
            </a:r>
          </a:p>
          <a:p>
            <a:pPr lvl="1">
              <a:buFont typeface="Wingdings" panose="05000000000000000000" pitchFamily="2" charset="2"/>
              <a:buChar char="§"/>
            </a:pPr>
            <a:endParaRPr lang="en-US" sz="2000" dirty="0">
              <a:effectLst/>
            </a:endParaRPr>
          </a:p>
          <a:p>
            <a:pPr lvl="1">
              <a:buFont typeface="Wingdings" panose="05000000000000000000" pitchFamily="2" charset="2"/>
              <a:buChar char="§"/>
            </a:pPr>
            <a:r>
              <a:rPr lang="en-US" sz="2000" b="1" u="sng" dirty="0" smtClean="0">
                <a:effectLst/>
              </a:rPr>
              <a:t>Suitability</a:t>
            </a:r>
            <a:r>
              <a:rPr lang="en-US" sz="2000" dirty="0" smtClean="0">
                <a:effectLst/>
              </a:rPr>
              <a:t> - Does </a:t>
            </a:r>
            <a:r>
              <a:rPr lang="en-US" sz="2000" dirty="0">
                <a:effectLst/>
              </a:rPr>
              <a:t>the product or service provide the target audience(s) with information or resources that an can be used again or in different ways to address the problem or issue? </a:t>
            </a:r>
            <a:endParaRPr lang="en-US" sz="2000" dirty="0"/>
          </a:p>
          <a:p>
            <a:pPr marL="0" indent="0">
              <a:buNone/>
            </a:pPr>
            <a:endParaRPr lang="en-US" dirty="0"/>
          </a:p>
        </p:txBody>
      </p:sp>
      <p:sp>
        <p:nvSpPr>
          <p:cNvPr id="2" name="Title 1"/>
          <p:cNvSpPr>
            <a:spLocks noGrp="1"/>
          </p:cNvSpPr>
          <p:nvPr>
            <p:ph type="title"/>
          </p:nvPr>
        </p:nvSpPr>
        <p:spPr>
          <a:xfrm>
            <a:off x="457200" y="277813"/>
            <a:ext cx="8229600" cy="865187"/>
          </a:xfrm>
        </p:spPr>
        <p:txBody>
          <a:bodyPr/>
          <a:lstStyle/>
          <a:p>
            <a:r>
              <a:rPr lang="en-US" sz="3200" b="1" dirty="0">
                <a:solidFill>
                  <a:schemeClr val="tx1"/>
                </a:solidFill>
              </a:rPr>
              <a:t>Performance </a:t>
            </a:r>
            <a:r>
              <a:rPr lang="en-US" sz="3200" b="1" dirty="0" smtClean="0">
                <a:solidFill>
                  <a:schemeClr val="tx1"/>
                </a:solidFill>
              </a:rPr>
              <a:t>Measures (cont’d)</a:t>
            </a:r>
            <a:endParaRPr lang="en-US" sz="3200" dirty="0"/>
          </a:p>
        </p:txBody>
      </p:sp>
    </p:spTree>
    <p:extLst>
      <p:ext uri="{BB962C8B-B14F-4D97-AF65-F5344CB8AC3E}">
        <p14:creationId xmlns:p14="http://schemas.microsoft.com/office/powerpoint/2010/main" val="1920055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11</a:t>
            </a:fld>
            <a:endParaRPr lang="en-US" dirty="0"/>
          </a:p>
        </p:txBody>
      </p:sp>
      <p:sp>
        <p:nvSpPr>
          <p:cNvPr id="3" name="Content Placeholder 2"/>
          <p:cNvSpPr>
            <a:spLocks noGrp="1"/>
          </p:cNvSpPr>
          <p:nvPr>
            <p:ph idx="1"/>
          </p:nvPr>
        </p:nvSpPr>
        <p:spPr>
          <a:xfrm>
            <a:off x="457200" y="1295400"/>
            <a:ext cx="8458200" cy="5257800"/>
          </a:xfrm>
        </p:spPr>
        <p:txBody>
          <a:bodyPr/>
          <a:lstStyle/>
          <a:p>
            <a:pPr marL="0" lvl="1" indent="0">
              <a:buClr>
                <a:schemeClr val="hlink"/>
              </a:buClr>
              <a:buNone/>
            </a:pPr>
            <a:r>
              <a:rPr lang="en-US" sz="2400" dirty="0" smtClean="0">
                <a:effectLst>
                  <a:outerShdw blurRad="38100" dist="38100" dir="2700000" algn="tl">
                    <a:srgbClr val="000000">
                      <a:alpha val="43137"/>
                    </a:srgbClr>
                  </a:outerShdw>
                </a:effectLst>
              </a:rPr>
              <a:t>There are additional measures specifically for our (327) accessible educational materials (AEM) projects, (327C) Media Description projects and (327E) National Instructional Materials Access Center:</a:t>
            </a:r>
            <a:endParaRPr lang="en-US" sz="2400" dirty="0">
              <a:effectLst>
                <a:outerShdw blurRad="38100" dist="38100" dir="2700000" algn="tl">
                  <a:srgbClr val="000000">
                    <a:alpha val="43137"/>
                  </a:srgbClr>
                </a:outerShdw>
              </a:effectLst>
            </a:endParaRPr>
          </a:p>
          <a:p>
            <a:pPr marL="0" lvl="1" indent="0">
              <a:buClr>
                <a:schemeClr val="hlink"/>
              </a:buClr>
              <a:buNone/>
            </a:pPr>
            <a:r>
              <a:rPr lang="en-US" sz="2400" b="1" u="sng" dirty="0" smtClean="0">
                <a:effectLst/>
              </a:rPr>
              <a:t>Measure 4</a:t>
            </a:r>
            <a:r>
              <a:rPr lang="en-US" sz="2400" b="1" dirty="0" smtClean="0">
                <a:effectLst/>
              </a:rPr>
              <a:t>: </a:t>
            </a:r>
            <a:r>
              <a:rPr lang="en-US" sz="2200" dirty="0" smtClean="0">
                <a:effectLst/>
              </a:rPr>
              <a:t>The </a:t>
            </a:r>
            <a:r>
              <a:rPr lang="en-US" sz="2200" dirty="0">
                <a:effectLst/>
              </a:rPr>
              <a:t>federal </a:t>
            </a:r>
            <a:r>
              <a:rPr lang="en-US" sz="2200" b="1" dirty="0">
                <a:effectLst/>
              </a:rPr>
              <a:t>cost</a:t>
            </a:r>
            <a:r>
              <a:rPr lang="en-US" sz="2200" dirty="0">
                <a:effectLst/>
              </a:rPr>
              <a:t> per unit of accessible educational materials funded by the Educational Technology, Media, and Materials </a:t>
            </a:r>
            <a:r>
              <a:rPr lang="en-US" sz="2200" dirty="0" smtClean="0">
                <a:effectLst/>
              </a:rPr>
              <a:t>Program. </a:t>
            </a:r>
          </a:p>
          <a:p>
            <a:pPr marL="0" lvl="1" indent="0">
              <a:buClr>
                <a:schemeClr val="hlink"/>
              </a:buClr>
              <a:buNone/>
            </a:pPr>
            <a:r>
              <a:rPr lang="en-US" sz="2200" b="1" u="sng" dirty="0" smtClean="0">
                <a:effectLst/>
              </a:rPr>
              <a:t>Measure 5:</a:t>
            </a:r>
            <a:r>
              <a:rPr lang="en-US" sz="2200" dirty="0" smtClean="0">
                <a:effectLst/>
              </a:rPr>
              <a:t> </a:t>
            </a:r>
            <a:r>
              <a:rPr lang="en-US" sz="2400" dirty="0">
                <a:effectLst/>
              </a:rPr>
              <a:t>The federal cost per unit of video description funded by the Educational Technology, Media, and Materials Program.   </a:t>
            </a:r>
            <a:endParaRPr lang="en-US" sz="2400" dirty="0" smtClean="0">
              <a:effectLst/>
            </a:endParaRPr>
          </a:p>
          <a:p>
            <a:pPr marL="0" lvl="1" indent="0">
              <a:buClr>
                <a:schemeClr val="hlink"/>
              </a:buClr>
              <a:buNone/>
            </a:pPr>
            <a:r>
              <a:rPr lang="en-US" sz="2400" b="1" u="sng" dirty="0" smtClean="0">
                <a:effectLst/>
              </a:rPr>
              <a:t>Measure 6:</a:t>
            </a:r>
            <a:r>
              <a:rPr lang="en-US" sz="2400" dirty="0" smtClean="0">
                <a:effectLst/>
              </a:rPr>
              <a:t> </a:t>
            </a:r>
            <a:r>
              <a:rPr lang="en-US" sz="2400" dirty="0">
                <a:effectLst/>
              </a:rPr>
              <a:t>The Federal Cost Per Unit of Accessible Educational Materials from the NIMAC funded by the Educational Technology, Media, and Materials Program.  </a:t>
            </a:r>
            <a:r>
              <a:rPr lang="en-US" sz="2400" dirty="0" smtClean="0">
                <a:effectLst/>
              </a:rPr>
              <a:t> </a:t>
            </a:r>
            <a:endParaRPr lang="en-US" sz="2200" dirty="0">
              <a:effectLst/>
            </a:endParaRPr>
          </a:p>
          <a:p>
            <a:pPr marL="0" indent="0">
              <a:buNone/>
            </a:pPr>
            <a:endParaRPr lang="en-US" dirty="0"/>
          </a:p>
        </p:txBody>
      </p:sp>
      <p:sp>
        <p:nvSpPr>
          <p:cNvPr id="2" name="Title 1"/>
          <p:cNvSpPr>
            <a:spLocks noGrp="1"/>
          </p:cNvSpPr>
          <p:nvPr>
            <p:ph type="title"/>
          </p:nvPr>
        </p:nvSpPr>
        <p:spPr>
          <a:xfrm>
            <a:off x="457200" y="277813"/>
            <a:ext cx="8229600" cy="1017587"/>
          </a:xfrm>
        </p:spPr>
        <p:txBody>
          <a:bodyPr/>
          <a:lstStyle/>
          <a:p>
            <a:r>
              <a:rPr lang="en-US" sz="3200" b="1" dirty="0">
                <a:solidFill>
                  <a:schemeClr val="tx1"/>
                </a:solidFill>
              </a:rPr>
              <a:t>Performance Measures (cont’d)</a:t>
            </a:r>
            <a:endParaRPr lang="en-US" sz="3200" dirty="0"/>
          </a:p>
        </p:txBody>
      </p:sp>
    </p:spTree>
    <p:extLst>
      <p:ext uri="{BB962C8B-B14F-4D97-AF65-F5344CB8AC3E}">
        <p14:creationId xmlns:p14="http://schemas.microsoft.com/office/powerpoint/2010/main" val="30299068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P</a:t>
            </a:r>
            <a:r>
              <a:rPr lang="en-US" sz="4000" b="1" dirty="0">
                <a:solidFill>
                  <a:schemeClr val="tx1"/>
                </a:solidFill>
              </a:rPr>
              <a:t>erformance Measures (cont’d)</a:t>
            </a:r>
            <a:endParaRPr lang="en-US" sz="4000" dirty="0"/>
          </a:p>
        </p:txBody>
      </p:sp>
      <p:sp>
        <p:nvSpPr>
          <p:cNvPr id="3" name="Content Placeholder 2"/>
          <p:cNvSpPr>
            <a:spLocks noGrp="1"/>
          </p:cNvSpPr>
          <p:nvPr>
            <p:ph idx="1"/>
          </p:nvPr>
        </p:nvSpPr>
        <p:spPr/>
        <p:txBody>
          <a:bodyPr/>
          <a:lstStyle/>
          <a:p>
            <a:r>
              <a:rPr lang="en-US" dirty="0" smtClean="0"/>
              <a:t>The cost measures are not reported in the APR, but collected though request via email from the OSEP Project Officer.</a:t>
            </a:r>
            <a:endParaRPr lang="en-US" dirty="0"/>
          </a:p>
        </p:txBody>
      </p:sp>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12</a:t>
            </a:fld>
            <a:endParaRPr lang="en-US" dirty="0"/>
          </a:p>
        </p:txBody>
      </p:sp>
    </p:spTree>
    <p:extLst>
      <p:ext uri="{BB962C8B-B14F-4D97-AF65-F5344CB8AC3E}">
        <p14:creationId xmlns:p14="http://schemas.microsoft.com/office/powerpoint/2010/main" val="1176650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A127084-02AF-4FBA-AFE8-A327721B5DEB}" type="slidenum">
              <a:rPr lang="en-US" smtClean="0"/>
              <a:pPr>
                <a:defRPr/>
              </a:pPr>
              <a:t>13</a:t>
            </a:fld>
            <a:endParaRPr lang="en-US" dirty="0"/>
          </a:p>
        </p:txBody>
      </p:sp>
      <p:sp>
        <p:nvSpPr>
          <p:cNvPr id="2" name="Title 1"/>
          <p:cNvSpPr>
            <a:spLocks noGrp="1"/>
          </p:cNvSpPr>
          <p:nvPr>
            <p:ph type="title"/>
          </p:nvPr>
        </p:nvSpPr>
        <p:spPr>
          <a:xfrm>
            <a:off x="381000" y="1752600"/>
            <a:ext cx="8229600" cy="1905000"/>
          </a:xfrm>
        </p:spPr>
        <p:txBody>
          <a:bodyPr/>
          <a:lstStyle/>
          <a:p>
            <a:r>
              <a:rPr lang="en-US" sz="3600" b="1" dirty="0">
                <a:solidFill>
                  <a:schemeClr val="tx1"/>
                </a:solidFill>
                <a:latin typeface="+mn-lt"/>
              </a:rPr>
              <a:t>Overview of data collection, analysis, and </a:t>
            </a:r>
            <a:br>
              <a:rPr lang="en-US" sz="3600" b="1" dirty="0">
                <a:solidFill>
                  <a:schemeClr val="tx1"/>
                </a:solidFill>
                <a:latin typeface="+mn-lt"/>
              </a:rPr>
            </a:br>
            <a:r>
              <a:rPr lang="en-US" sz="3600" b="1" dirty="0">
                <a:solidFill>
                  <a:schemeClr val="tx1"/>
                </a:solidFill>
                <a:latin typeface="+mn-lt"/>
              </a:rPr>
              <a:t>reporting processes</a:t>
            </a:r>
            <a:endParaRPr lang="en-US" sz="3600" dirty="0">
              <a:latin typeface="+mn-lt"/>
            </a:endParaRPr>
          </a:p>
        </p:txBody>
      </p:sp>
    </p:spTree>
    <p:extLst>
      <p:ext uri="{BB962C8B-B14F-4D97-AF65-F5344CB8AC3E}">
        <p14:creationId xmlns:p14="http://schemas.microsoft.com/office/powerpoint/2010/main" val="42695217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288FA015-A978-44B6-805D-ACB5337FBDC7}" type="slidenum">
              <a:rPr lang="en-US" sz="1800" smtClean="0"/>
              <a:pPr>
                <a:defRPr/>
              </a:pPr>
              <a:t>14</a:t>
            </a:fld>
            <a:endParaRPr lang="en-US" sz="1800" dirty="0"/>
          </a:p>
        </p:txBody>
      </p:sp>
      <p:sp>
        <p:nvSpPr>
          <p:cNvPr id="3" name="Content Placeholder 2"/>
          <p:cNvSpPr>
            <a:spLocks noGrp="1"/>
          </p:cNvSpPr>
          <p:nvPr>
            <p:ph idx="1"/>
          </p:nvPr>
        </p:nvSpPr>
        <p:spPr>
          <a:xfrm>
            <a:off x="381000" y="1905000"/>
            <a:ext cx="8229600" cy="4537075"/>
          </a:xfrm>
        </p:spPr>
        <p:txBody>
          <a:bodyPr/>
          <a:lstStyle/>
          <a:p>
            <a:pPr>
              <a:buClr>
                <a:schemeClr val="tx1"/>
              </a:buClr>
              <a:buFont typeface="Wingdings" panose="05000000000000000000" pitchFamily="2" charset="2"/>
              <a:buChar char="§"/>
              <a:defRPr/>
            </a:pPr>
            <a:r>
              <a:rPr lang="en-US" sz="2600" dirty="0" smtClean="0"/>
              <a:t>The </a:t>
            </a:r>
            <a:r>
              <a:rPr lang="en-US" sz="2600" dirty="0"/>
              <a:t>Study </a:t>
            </a:r>
            <a:r>
              <a:rPr lang="en-US" sz="2600" dirty="0" smtClean="0"/>
              <a:t>Group (TSG) - OSEP’s technical support contractor - coordinates data collection, analysis, and reporting </a:t>
            </a:r>
          </a:p>
          <a:p>
            <a:pPr marL="0" indent="0">
              <a:buClr>
                <a:schemeClr val="tx1"/>
              </a:buClr>
              <a:buNone/>
              <a:defRPr/>
            </a:pPr>
            <a:endParaRPr lang="en-US" sz="2400" dirty="0" smtClean="0"/>
          </a:p>
          <a:p>
            <a:pPr>
              <a:buClr>
                <a:schemeClr val="tx1"/>
              </a:buClr>
              <a:buFont typeface="Wingdings" panose="05000000000000000000" pitchFamily="2" charset="2"/>
              <a:buChar char="§"/>
              <a:defRPr/>
            </a:pPr>
            <a:r>
              <a:rPr lang="en-US" sz="2600" dirty="0" smtClean="0"/>
              <a:t>Product and Service descriptions and supporting materials are requested</a:t>
            </a:r>
          </a:p>
          <a:p>
            <a:pPr marL="0" indent="0">
              <a:buClr>
                <a:schemeClr val="tx1"/>
              </a:buClr>
              <a:buNone/>
              <a:defRPr/>
            </a:pPr>
            <a:endParaRPr lang="en-US" sz="2400" dirty="0" smtClean="0"/>
          </a:p>
          <a:p>
            <a:pPr marL="0" indent="0">
              <a:buNone/>
              <a:defRPr/>
            </a:pPr>
            <a:endParaRPr lang="en-US" sz="2600" dirty="0" smtClean="0"/>
          </a:p>
        </p:txBody>
      </p:sp>
      <p:sp>
        <p:nvSpPr>
          <p:cNvPr id="25602" name="Title 1"/>
          <p:cNvSpPr>
            <a:spLocks noGrp="1"/>
          </p:cNvSpPr>
          <p:nvPr>
            <p:ph type="title"/>
          </p:nvPr>
        </p:nvSpPr>
        <p:spPr>
          <a:xfrm>
            <a:off x="762000" y="457200"/>
            <a:ext cx="7772400" cy="1143000"/>
          </a:xfrm>
        </p:spPr>
        <p:txBody>
          <a:bodyPr/>
          <a:lstStyle/>
          <a:p>
            <a:r>
              <a:rPr lang="en-US" b="1" dirty="0" smtClean="0">
                <a:solidFill>
                  <a:schemeClr val="tx1"/>
                </a:solidFill>
                <a:ea typeface="ＭＳ Ｐゴシック" pitchFamily="34" charset="-128"/>
              </a:rPr>
              <a:t>Collection Methodology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50D40483-8222-4C18-A8B8-354738685302}" type="slidenum">
              <a:rPr lang="en-US" sz="1800" smtClean="0"/>
              <a:pPr>
                <a:defRPr/>
              </a:pPr>
              <a:t>15</a:t>
            </a:fld>
            <a:endParaRPr lang="en-US" sz="1800" dirty="0"/>
          </a:p>
        </p:txBody>
      </p:sp>
      <p:sp>
        <p:nvSpPr>
          <p:cNvPr id="3" name="Content Placeholder 2"/>
          <p:cNvSpPr>
            <a:spLocks noGrp="1"/>
          </p:cNvSpPr>
          <p:nvPr>
            <p:ph idx="1"/>
          </p:nvPr>
        </p:nvSpPr>
        <p:spPr>
          <a:xfrm>
            <a:off x="228600" y="1981200"/>
            <a:ext cx="8534400" cy="4572000"/>
          </a:xfrm>
        </p:spPr>
        <p:txBody>
          <a:bodyPr/>
          <a:lstStyle/>
          <a:p>
            <a:pPr marL="0" indent="0">
              <a:buClr>
                <a:schemeClr val="tx1"/>
              </a:buClr>
              <a:buNone/>
              <a:defRPr/>
            </a:pPr>
            <a:r>
              <a:rPr lang="en-US" sz="2800" b="1" dirty="0" smtClean="0"/>
              <a:t>Sample Selection (Annual Measures – QRU) </a:t>
            </a:r>
          </a:p>
          <a:p>
            <a:pPr lvl="1">
              <a:buFont typeface="Wingdings" panose="05000000000000000000" pitchFamily="2" charset="2"/>
              <a:buChar char="§"/>
            </a:pPr>
            <a:r>
              <a:rPr lang="en-US" sz="2400" dirty="0" smtClean="0"/>
              <a:t>Constitutes </a:t>
            </a:r>
            <a:r>
              <a:rPr lang="en-US" sz="2400" dirty="0"/>
              <a:t>a census of </a:t>
            </a:r>
            <a:r>
              <a:rPr lang="en-US" sz="2400" dirty="0" smtClean="0"/>
              <a:t>all-- </a:t>
            </a:r>
            <a:endParaRPr lang="en-US" sz="2400" u="sng" dirty="0" smtClean="0">
              <a:effectLst/>
            </a:endParaRPr>
          </a:p>
          <a:p>
            <a:pPr lvl="2">
              <a:buClr>
                <a:schemeClr val="tx1"/>
              </a:buClr>
              <a:buFont typeface="Arial" panose="020B0604020202020204" pitchFamily="34" charset="0"/>
              <a:buChar char="•"/>
            </a:pPr>
            <a:r>
              <a:rPr lang="en-US" dirty="0" smtClean="0">
                <a:effectLst/>
              </a:rPr>
              <a:t>ETechM2 program Media Services and all other 84.327 grants receiving funds in FY 2016</a:t>
            </a:r>
          </a:p>
          <a:p>
            <a:pPr marL="914400" lvl="2" indent="0">
              <a:buClr>
                <a:schemeClr val="tx1"/>
              </a:buClr>
              <a:buNone/>
            </a:pPr>
            <a:endParaRPr lang="en-US" dirty="0">
              <a:effectLst/>
            </a:endParaRPr>
          </a:p>
          <a:p>
            <a:pPr lvl="2">
              <a:buClr>
                <a:schemeClr val="tx1"/>
              </a:buClr>
              <a:buFont typeface="Arial" panose="020B0604020202020204" pitchFamily="34" charset="0"/>
              <a:buChar char="•"/>
            </a:pPr>
            <a:r>
              <a:rPr lang="en-US" sz="2400" dirty="0" smtClean="0"/>
              <a:t>Does not include grants in the first year of operation. </a:t>
            </a:r>
            <a:endParaRPr lang="en-US" sz="2400" dirty="0" smtClean="0">
              <a:effectLst>
                <a:outerShdw blurRad="38100" dist="38100" dir="2700000" algn="tl">
                  <a:srgbClr val="000000">
                    <a:alpha val="43137"/>
                  </a:srgbClr>
                </a:outerShdw>
              </a:effectLst>
            </a:endParaRPr>
          </a:p>
        </p:txBody>
      </p:sp>
      <p:sp>
        <p:nvSpPr>
          <p:cNvPr id="20482" name="Title 1"/>
          <p:cNvSpPr>
            <a:spLocks noGrp="1"/>
          </p:cNvSpPr>
          <p:nvPr>
            <p:ph type="title"/>
          </p:nvPr>
        </p:nvSpPr>
        <p:spPr>
          <a:xfrm>
            <a:off x="609600" y="381000"/>
            <a:ext cx="8001000" cy="1143000"/>
          </a:xfrm>
        </p:spPr>
        <p:txBody>
          <a:bodyPr/>
          <a:lstStyle/>
          <a:p>
            <a:pPr algn="l"/>
            <a:r>
              <a:rPr lang="en-US" sz="4000" b="1" dirty="0" smtClean="0">
                <a:solidFill>
                  <a:schemeClr val="tx1"/>
                </a:solidFill>
                <a:ea typeface="ＭＳ Ｐゴシック" pitchFamily="34" charset="-128"/>
              </a:rPr>
              <a:t>Collection Methodology (cont’d)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1"/>
                </a:solidFill>
                <a:effectLst>
                  <a:outerShdw blurRad="38100" dist="38100" dir="2700000" algn="tl">
                    <a:srgbClr val="000000">
                      <a:alpha val="43137"/>
                    </a:srgbClr>
                  </a:outerShdw>
                </a:effectLst>
              </a:rPr>
              <a:t>Collection </a:t>
            </a:r>
            <a:r>
              <a:rPr lang="en-US" sz="4000" b="1" dirty="0">
                <a:solidFill>
                  <a:schemeClr val="tx1"/>
                </a:solidFill>
                <a:effectLst>
                  <a:outerShdw blurRad="38100" dist="38100" dir="2700000" algn="tl">
                    <a:srgbClr val="000000">
                      <a:alpha val="43137"/>
                    </a:srgbClr>
                  </a:outerShdw>
                </a:effectLst>
              </a:rPr>
              <a:t>Methodology </a:t>
            </a:r>
            <a:r>
              <a:rPr lang="en-US" sz="4000" b="1" dirty="0" smtClean="0">
                <a:solidFill>
                  <a:schemeClr val="tx1"/>
                </a:solidFill>
                <a:effectLst>
                  <a:outerShdw blurRad="38100" dist="38100" dir="2700000" algn="tl">
                    <a:srgbClr val="000000">
                      <a:alpha val="43137"/>
                    </a:srgbClr>
                  </a:outerShdw>
                </a:effectLst>
              </a:rPr>
              <a:t>(cont’d)</a:t>
            </a:r>
            <a:endParaRPr lang="en-US" sz="4000"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2800" dirty="0" smtClean="0"/>
              <a:t>One data request to Media Services grants</a:t>
            </a:r>
          </a:p>
          <a:p>
            <a:pPr lvl="1"/>
            <a:r>
              <a:rPr lang="en-US" sz="2400" dirty="0" smtClean="0"/>
              <a:t>New Media Product Description Guide</a:t>
            </a:r>
          </a:p>
          <a:p>
            <a:pPr lvl="1"/>
            <a:r>
              <a:rPr lang="en-US" sz="2400" dirty="0" smtClean="0"/>
              <a:t>Video clips</a:t>
            </a:r>
          </a:p>
          <a:p>
            <a:pPr marL="0" indent="0">
              <a:buNone/>
            </a:pPr>
            <a:endParaRPr lang="en-US" dirty="0" smtClean="0"/>
          </a:p>
          <a:p>
            <a:pPr marL="0" indent="0">
              <a:buNone/>
            </a:pPr>
            <a:r>
              <a:rPr lang="en-US" sz="2800" dirty="0" smtClean="0"/>
              <a:t>Two data requests to all other 84.327 grants</a:t>
            </a:r>
          </a:p>
          <a:p>
            <a:pPr lvl="1"/>
            <a:r>
              <a:rPr lang="en-US" sz="2400" dirty="0" smtClean="0"/>
              <a:t>List of FY2016 </a:t>
            </a:r>
            <a:r>
              <a:rPr lang="en-US" sz="2400" b="1" dirty="0" smtClean="0"/>
              <a:t>new</a:t>
            </a:r>
            <a:r>
              <a:rPr lang="en-US" sz="2400" dirty="0" smtClean="0"/>
              <a:t> products and services</a:t>
            </a:r>
          </a:p>
          <a:p>
            <a:pPr lvl="1"/>
            <a:r>
              <a:rPr lang="en-US" sz="2400" dirty="0" smtClean="0"/>
              <a:t>Description Guides for one randomly selected new product and new service</a:t>
            </a:r>
            <a:endParaRPr lang="en-US" sz="2400" dirty="0"/>
          </a:p>
        </p:txBody>
      </p:sp>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16</a:t>
            </a:fld>
            <a:endParaRPr lang="en-US" dirty="0"/>
          </a:p>
        </p:txBody>
      </p:sp>
    </p:spTree>
    <p:extLst>
      <p:ext uri="{BB962C8B-B14F-4D97-AF65-F5344CB8AC3E}">
        <p14:creationId xmlns:p14="http://schemas.microsoft.com/office/powerpoint/2010/main" val="9586918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solidFill>
                  <a:schemeClr val="tx1"/>
                </a:solidFill>
              </a:rPr>
              <a:t>Description Guides</a:t>
            </a:r>
            <a:endParaRPr lang="en-US" sz="4000" b="1" dirty="0">
              <a:solidFill>
                <a:schemeClr val="tx1"/>
              </a:solidFill>
            </a:endParaRPr>
          </a:p>
        </p:txBody>
      </p:sp>
      <p:sp>
        <p:nvSpPr>
          <p:cNvPr id="3" name="Content Placeholder 2"/>
          <p:cNvSpPr>
            <a:spLocks noGrp="1"/>
          </p:cNvSpPr>
          <p:nvPr>
            <p:ph idx="1"/>
          </p:nvPr>
        </p:nvSpPr>
        <p:spPr/>
        <p:txBody>
          <a:bodyPr/>
          <a:lstStyle/>
          <a:p>
            <a:r>
              <a:rPr lang="en-US" sz="2800" dirty="0" smtClean="0"/>
              <a:t>Guides are the primary source of information for the GPRA review </a:t>
            </a:r>
          </a:p>
          <a:p>
            <a:endParaRPr lang="en-US" sz="2800" dirty="0" smtClean="0"/>
          </a:p>
          <a:p>
            <a:r>
              <a:rPr lang="en-US" sz="2800" dirty="0" smtClean="0"/>
              <a:t>Complete, detailed, and clearly written guides make it easier for panelists to rate product/service QRU accurately</a:t>
            </a:r>
          </a:p>
          <a:p>
            <a:endParaRPr lang="en-US" sz="2800" dirty="0" smtClean="0"/>
          </a:p>
          <a:p>
            <a:r>
              <a:rPr lang="en-US" sz="2800" dirty="0" smtClean="0"/>
              <a:t>Please consult tips for completing description guides provided by TSG</a:t>
            </a:r>
            <a:endParaRPr lang="en-US" sz="2800" dirty="0"/>
          </a:p>
        </p:txBody>
      </p:sp>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17</a:t>
            </a:fld>
            <a:endParaRPr lang="en-US" dirty="0"/>
          </a:p>
        </p:txBody>
      </p:sp>
    </p:spTree>
    <p:extLst>
      <p:ext uri="{BB962C8B-B14F-4D97-AF65-F5344CB8AC3E}">
        <p14:creationId xmlns:p14="http://schemas.microsoft.com/office/powerpoint/2010/main" val="37454125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18</a:t>
            </a:fld>
            <a:endParaRPr lang="en-US" dirty="0"/>
          </a:p>
        </p:txBody>
      </p:sp>
      <p:sp>
        <p:nvSpPr>
          <p:cNvPr id="3" name="Content Placeholder 2"/>
          <p:cNvSpPr>
            <a:spLocks noGrp="1"/>
          </p:cNvSpPr>
          <p:nvPr>
            <p:ph idx="1"/>
          </p:nvPr>
        </p:nvSpPr>
        <p:spPr>
          <a:xfrm>
            <a:off x="457200" y="1219201"/>
            <a:ext cx="8229600" cy="4800600"/>
          </a:xfrm>
        </p:spPr>
        <p:txBody>
          <a:bodyPr/>
          <a:lstStyle/>
          <a:p>
            <a:pPr>
              <a:buClr>
                <a:schemeClr val="tx1"/>
              </a:buClr>
              <a:buFont typeface="Wingdings" panose="05000000000000000000" pitchFamily="2" charset="2"/>
              <a:buChar char="§"/>
            </a:pPr>
            <a:r>
              <a:rPr lang="en-US" sz="2400" b="1" dirty="0" smtClean="0"/>
              <a:t>ETechM2 Stakeholder Expert Panel </a:t>
            </a:r>
          </a:p>
          <a:p>
            <a:pPr lvl="1">
              <a:buFont typeface="Arial" panose="020B0604020202020204" pitchFamily="34" charset="0"/>
              <a:buChar char="•"/>
            </a:pPr>
            <a:r>
              <a:rPr lang="en-US" sz="2200" dirty="0" smtClean="0"/>
              <a:t>Technology and media researchers</a:t>
            </a:r>
          </a:p>
          <a:p>
            <a:pPr lvl="1">
              <a:buFont typeface="Arial" panose="020B0604020202020204" pitchFamily="34" charset="0"/>
              <a:buChar char="•"/>
            </a:pPr>
            <a:r>
              <a:rPr lang="en-US" sz="2200" dirty="0" smtClean="0"/>
              <a:t>Program administrators</a:t>
            </a:r>
          </a:p>
          <a:p>
            <a:pPr lvl="1">
              <a:buFont typeface="Arial" panose="020B0604020202020204" pitchFamily="34" charset="0"/>
              <a:buChar char="•"/>
            </a:pPr>
            <a:r>
              <a:rPr lang="en-US" sz="2200" dirty="0" smtClean="0"/>
              <a:t>Technical assistance providers</a:t>
            </a:r>
          </a:p>
          <a:p>
            <a:pPr marL="457200" lvl="1" indent="0">
              <a:buNone/>
            </a:pPr>
            <a:endParaRPr lang="en-US" sz="2400" dirty="0" smtClean="0"/>
          </a:p>
          <a:p>
            <a:pPr>
              <a:buClr>
                <a:schemeClr val="tx1"/>
              </a:buClr>
              <a:buFont typeface="Wingdings" panose="05000000000000000000" pitchFamily="2" charset="2"/>
              <a:buChar char="§"/>
            </a:pPr>
            <a:r>
              <a:rPr lang="en-US" sz="2400" b="1" dirty="0" smtClean="0"/>
              <a:t>Science Expert Panel </a:t>
            </a:r>
          </a:p>
          <a:p>
            <a:pPr lvl="1">
              <a:buFont typeface="Arial" panose="020B0604020202020204" pitchFamily="34" charset="0"/>
              <a:buChar char="•"/>
            </a:pPr>
            <a:r>
              <a:rPr lang="en-US" sz="2200" dirty="0" smtClean="0"/>
              <a:t>Special education researchers</a:t>
            </a:r>
          </a:p>
          <a:p>
            <a:pPr lvl="1">
              <a:buFont typeface="Arial" panose="020B0604020202020204" pitchFamily="34" charset="0"/>
              <a:buChar char="•"/>
            </a:pPr>
            <a:r>
              <a:rPr lang="en-US" sz="2200" dirty="0" smtClean="0"/>
              <a:t>Policy </a:t>
            </a:r>
          </a:p>
          <a:p>
            <a:pPr lvl="1">
              <a:buFont typeface="Arial" panose="020B0604020202020204" pitchFamily="34" charset="0"/>
              <a:buChar char="•"/>
            </a:pPr>
            <a:r>
              <a:rPr lang="en-US" sz="2200" dirty="0" smtClean="0"/>
              <a:t>Evidence-based practice</a:t>
            </a:r>
            <a:endParaRPr lang="en-US" sz="2200" dirty="0"/>
          </a:p>
        </p:txBody>
      </p:sp>
      <p:sp>
        <p:nvSpPr>
          <p:cNvPr id="2" name="Title 1"/>
          <p:cNvSpPr>
            <a:spLocks noGrp="1"/>
          </p:cNvSpPr>
          <p:nvPr>
            <p:ph type="title"/>
          </p:nvPr>
        </p:nvSpPr>
        <p:spPr/>
        <p:txBody>
          <a:bodyPr/>
          <a:lstStyle/>
          <a:p>
            <a:r>
              <a:rPr lang="en-US" sz="3600" b="1" dirty="0" smtClean="0">
                <a:solidFill>
                  <a:schemeClr val="tx1"/>
                </a:solidFill>
                <a:latin typeface="+mn-lt"/>
              </a:rPr>
              <a:t>Data Analysis</a:t>
            </a:r>
            <a:endParaRPr lang="en-US" sz="3600" b="1" dirty="0">
              <a:solidFill>
                <a:schemeClr val="tx1"/>
              </a:solidFill>
              <a:latin typeface="+mn-lt"/>
            </a:endParaRPr>
          </a:p>
        </p:txBody>
      </p:sp>
    </p:spTree>
    <p:extLst>
      <p:ext uri="{BB962C8B-B14F-4D97-AF65-F5344CB8AC3E}">
        <p14:creationId xmlns:p14="http://schemas.microsoft.com/office/powerpoint/2010/main" val="16432645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19</a:t>
            </a:fld>
            <a:endParaRPr lang="en-US" dirty="0"/>
          </a:p>
        </p:txBody>
      </p:sp>
      <p:sp>
        <p:nvSpPr>
          <p:cNvPr id="3" name="Content Placeholder 2"/>
          <p:cNvSpPr>
            <a:spLocks noGrp="1"/>
          </p:cNvSpPr>
          <p:nvPr>
            <p:ph idx="1"/>
          </p:nvPr>
        </p:nvSpPr>
        <p:spPr>
          <a:xfrm>
            <a:off x="228600" y="1447800"/>
            <a:ext cx="8686800" cy="5257800"/>
          </a:xfrm>
        </p:spPr>
        <p:txBody>
          <a:bodyPr/>
          <a:lstStyle/>
          <a:p>
            <a:pPr>
              <a:buNone/>
            </a:pPr>
            <a:r>
              <a:rPr lang="en-US" sz="2400" b="1" dirty="0">
                <a:solidFill>
                  <a:srgbClr val="FFFFFF"/>
                </a:solidFill>
              </a:rPr>
              <a:t>Assessment of products/services –</a:t>
            </a:r>
          </a:p>
          <a:p>
            <a:pPr>
              <a:buClr>
                <a:schemeClr val="tx1"/>
              </a:buClr>
              <a:buFont typeface="Wingdings" panose="05000000000000000000" pitchFamily="2" charset="2"/>
              <a:buChar char="§"/>
            </a:pPr>
            <a:r>
              <a:rPr lang="en-US" sz="2200" dirty="0">
                <a:solidFill>
                  <a:srgbClr val="FFFFFF"/>
                </a:solidFill>
              </a:rPr>
              <a:t>Panelists rate products/services against each criterion for high quality, relevance and usefulness using a 4-point scale ranging from very  low to very high</a:t>
            </a:r>
          </a:p>
          <a:p>
            <a:pPr lvl="1">
              <a:buFont typeface="Arial" panose="020B0604020202020204" pitchFamily="34" charset="0"/>
              <a:buChar char="•"/>
            </a:pPr>
            <a:r>
              <a:rPr lang="en-US" sz="2200" dirty="0">
                <a:solidFill>
                  <a:srgbClr val="FFFFFF"/>
                </a:solidFill>
              </a:rPr>
              <a:t>	Products and services identified as-- </a:t>
            </a:r>
            <a:r>
              <a:rPr lang="en-US" sz="2000" dirty="0">
                <a:solidFill>
                  <a:srgbClr val="FFFFFF"/>
                </a:solidFill>
              </a:rPr>
              <a:t>	</a:t>
            </a:r>
            <a:endParaRPr lang="en-US" sz="2000" b="1" dirty="0">
              <a:solidFill>
                <a:srgbClr val="FFFFFF"/>
              </a:solidFill>
            </a:endParaRPr>
          </a:p>
          <a:p>
            <a:pPr lvl="3">
              <a:buFont typeface="Wingdings" panose="05000000000000000000" pitchFamily="2" charset="2"/>
              <a:buChar char="ü"/>
            </a:pPr>
            <a:r>
              <a:rPr lang="en-US" dirty="0">
                <a:solidFill>
                  <a:srgbClr val="FFFFFF"/>
                </a:solidFill>
              </a:rPr>
              <a:t>Evidence-based….review for quality conducted by the Science Expert Panel</a:t>
            </a:r>
            <a:endParaRPr lang="en-US" b="1" dirty="0">
              <a:solidFill>
                <a:srgbClr val="FFFFFF"/>
              </a:solidFill>
            </a:endParaRPr>
          </a:p>
          <a:p>
            <a:pPr lvl="3">
              <a:buFont typeface="Wingdings" panose="05000000000000000000" pitchFamily="2" charset="2"/>
              <a:buChar char="ü"/>
            </a:pPr>
            <a:r>
              <a:rPr lang="en-US" dirty="0">
                <a:solidFill>
                  <a:srgbClr val="FFFFFF"/>
                </a:solidFill>
              </a:rPr>
              <a:t>Policy-based…..review for quality conducted by the </a:t>
            </a:r>
            <a:endParaRPr lang="en-US" b="1" dirty="0">
              <a:solidFill>
                <a:srgbClr val="FFFFFF"/>
              </a:solidFill>
            </a:endParaRPr>
          </a:p>
          <a:p>
            <a:pPr>
              <a:buNone/>
            </a:pPr>
            <a:r>
              <a:rPr lang="en-US" sz="2000" dirty="0">
                <a:solidFill>
                  <a:srgbClr val="FFFFFF"/>
                </a:solidFill>
              </a:rPr>
              <a:t>			Stakeholder Expert Panel</a:t>
            </a:r>
          </a:p>
          <a:p>
            <a:pPr lvl="1">
              <a:buFont typeface="Arial" panose="020B0604020202020204" pitchFamily="34" charset="0"/>
              <a:buChar char="•"/>
            </a:pPr>
            <a:r>
              <a:rPr lang="en-US" sz="2200" dirty="0" smtClean="0">
                <a:solidFill>
                  <a:srgbClr val="FFFFFF"/>
                </a:solidFill>
              </a:rPr>
              <a:t>All </a:t>
            </a:r>
            <a:r>
              <a:rPr lang="en-US" sz="2200" dirty="0">
                <a:solidFill>
                  <a:srgbClr val="FFFFFF"/>
                </a:solidFill>
              </a:rPr>
              <a:t>products and services reviewed for relevance and usefulness by the Stakeholder Expert </a:t>
            </a:r>
            <a:r>
              <a:rPr lang="en-US" sz="2200" dirty="0" smtClean="0">
                <a:solidFill>
                  <a:srgbClr val="FFFFFF"/>
                </a:solidFill>
              </a:rPr>
              <a:t>Panel</a:t>
            </a:r>
          </a:p>
          <a:p>
            <a:pPr marL="457200" lvl="1" indent="0">
              <a:buNone/>
            </a:pPr>
            <a:endParaRPr lang="en-US" sz="2200" dirty="0" smtClean="0">
              <a:solidFill>
                <a:srgbClr val="FFFFFF"/>
              </a:solidFill>
            </a:endParaRPr>
          </a:p>
          <a:p>
            <a:pPr lvl="1">
              <a:buFont typeface="Arial" panose="020B0604020202020204" pitchFamily="34" charset="0"/>
              <a:buChar char="•"/>
            </a:pPr>
            <a:r>
              <a:rPr lang="en-US" sz="2200" dirty="0" smtClean="0">
                <a:solidFill>
                  <a:srgbClr val="FFFFFF"/>
                </a:solidFill>
              </a:rPr>
              <a:t>Ratings </a:t>
            </a:r>
            <a:r>
              <a:rPr lang="en-US" sz="2200" dirty="0">
                <a:solidFill>
                  <a:srgbClr val="FFFFFF"/>
                </a:solidFill>
              </a:rPr>
              <a:t>of 6 or higher across the criteria are deemed of high quality, relevance, and usefulness</a:t>
            </a:r>
            <a:endParaRPr lang="en-US" sz="2200" dirty="0"/>
          </a:p>
        </p:txBody>
      </p:sp>
      <p:sp>
        <p:nvSpPr>
          <p:cNvPr id="2" name="Title 1"/>
          <p:cNvSpPr>
            <a:spLocks noGrp="1"/>
          </p:cNvSpPr>
          <p:nvPr>
            <p:ph type="title"/>
          </p:nvPr>
        </p:nvSpPr>
        <p:spPr/>
        <p:txBody>
          <a:bodyPr/>
          <a:lstStyle/>
          <a:p>
            <a:r>
              <a:rPr lang="en-US" sz="3600" b="1" dirty="0">
                <a:solidFill>
                  <a:srgbClr val="FFFFFF"/>
                </a:solidFill>
                <a:latin typeface="+mn-lt"/>
              </a:rPr>
              <a:t>Data Analysis (cont’d)</a:t>
            </a:r>
            <a:endParaRPr lang="en-US" sz="3600" dirty="0">
              <a:latin typeface="+mn-lt"/>
            </a:endParaRPr>
          </a:p>
        </p:txBody>
      </p:sp>
    </p:spTree>
    <p:extLst>
      <p:ext uri="{BB962C8B-B14F-4D97-AF65-F5344CB8AC3E}">
        <p14:creationId xmlns:p14="http://schemas.microsoft.com/office/powerpoint/2010/main" val="39306836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2</a:t>
            </a:fld>
            <a:endParaRPr lang="en-US" dirty="0"/>
          </a:p>
        </p:txBody>
      </p:sp>
      <p:sp>
        <p:nvSpPr>
          <p:cNvPr id="3" name="Content Placeholder 2"/>
          <p:cNvSpPr>
            <a:spLocks noGrp="1"/>
          </p:cNvSpPr>
          <p:nvPr>
            <p:ph idx="1"/>
          </p:nvPr>
        </p:nvSpPr>
        <p:spPr>
          <a:xfrm>
            <a:off x="457200" y="1219200"/>
            <a:ext cx="8229600" cy="5181600"/>
          </a:xfrm>
        </p:spPr>
        <p:txBody>
          <a:bodyPr/>
          <a:lstStyle/>
          <a:p>
            <a:pPr>
              <a:lnSpc>
                <a:spcPct val="90000"/>
              </a:lnSpc>
              <a:buClr>
                <a:schemeClr val="tx1"/>
              </a:buClr>
              <a:buFont typeface="Wingdings" panose="05000000000000000000" pitchFamily="2" charset="2"/>
              <a:buChar char="§"/>
            </a:pPr>
            <a:r>
              <a:rPr lang="en-US" sz="2800" dirty="0" smtClean="0">
                <a:effectLst>
                  <a:outerShdw blurRad="38100" dist="38100" dir="2700000" algn="tl">
                    <a:srgbClr val="000000">
                      <a:alpha val="43137"/>
                    </a:srgbClr>
                  </a:outerShdw>
                </a:effectLst>
                <a:ea typeface="ＭＳ Ｐゴシック" pitchFamily="34" charset="-128"/>
              </a:rPr>
              <a:t>Enhance </a:t>
            </a:r>
            <a:r>
              <a:rPr lang="en-US" sz="2800" dirty="0">
                <a:effectLst>
                  <a:outerShdw blurRad="38100" dist="38100" dir="2700000" algn="tl">
                    <a:srgbClr val="000000">
                      <a:alpha val="43137"/>
                    </a:srgbClr>
                  </a:outerShdw>
                </a:effectLst>
                <a:ea typeface="ＭＳ Ｐゴシック" pitchFamily="34" charset="-128"/>
              </a:rPr>
              <a:t>awareness of the </a:t>
            </a:r>
            <a:r>
              <a:rPr lang="en-US" sz="2800" dirty="0" smtClean="0">
                <a:effectLst>
                  <a:outerShdw blurRad="38100" dist="38100" dir="2700000" algn="tl">
                    <a:srgbClr val="000000">
                      <a:alpha val="43137"/>
                    </a:srgbClr>
                  </a:outerShdw>
                </a:effectLst>
                <a:ea typeface="ＭＳ Ｐゴシック" pitchFamily="34" charset="-128"/>
              </a:rPr>
              <a:t>Program GPRA Performance Measures </a:t>
            </a:r>
            <a:r>
              <a:rPr lang="en-US" sz="2800" dirty="0">
                <a:effectLst>
                  <a:outerShdw blurRad="38100" dist="38100" dir="2700000" algn="tl">
                    <a:srgbClr val="000000">
                      <a:alpha val="43137"/>
                    </a:srgbClr>
                  </a:outerShdw>
                </a:effectLst>
                <a:ea typeface="ＭＳ Ｐゴシック" pitchFamily="34" charset="-128"/>
              </a:rPr>
              <a:t>requirements </a:t>
            </a:r>
            <a:endParaRPr lang="en-US" sz="2800" dirty="0" smtClean="0">
              <a:effectLst>
                <a:outerShdw blurRad="38100" dist="38100" dir="2700000" algn="tl">
                  <a:srgbClr val="000000">
                    <a:alpha val="43137"/>
                  </a:srgbClr>
                </a:outerShdw>
              </a:effectLst>
              <a:ea typeface="ＭＳ Ｐゴシック" pitchFamily="34" charset="-128"/>
            </a:endParaRPr>
          </a:p>
          <a:p>
            <a:pPr marL="0" indent="0">
              <a:lnSpc>
                <a:spcPct val="90000"/>
              </a:lnSpc>
              <a:buClr>
                <a:schemeClr val="tx1"/>
              </a:buClr>
              <a:buNone/>
            </a:pPr>
            <a:endParaRPr lang="en-US" sz="2800" dirty="0" smtClean="0">
              <a:effectLst>
                <a:outerShdw blurRad="38100" dist="38100" dir="2700000" algn="tl">
                  <a:srgbClr val="000000">
                    <a:alpha val="43137"/>
                  </a:srgbClr>
                </a:outerShdw>
              </a:effectLst>
              <a:ea typeface="ＭＳ Ｐゴシック" pitchFamily="34" charset="-128"/>
            </a:endParaRPr>
          </a:p>
          <a:p>
            <a:pPr>
              <a:lnSpc>
                <a:spcPct val="90000"/>
              </a:lnSpc>
              <a:buClr>
                <a:schemeClr val="tx1"/>
              </a:buClr>
              <a:buFont typeface="Wingdings" panose="05000000000000000000" pitchFamily="2" charset="2"/>
              <a:buChar char="§"/>
            </a:pPr>
            <a:r>
              <a:rPr lang="en-US" sz="2800" dirty="0" smtClean="0">
                <a:effectLst>
                  <a:outerShdw blurRad="38100" dist="38100" dir="2700000" algn="tl">
                    <a:srgbClr val="000000">
                      <a:alpha val="43137"/>
                    </a:srgbClr>
                  </a:outerShdw>
                </a:effectLst>
                <a:ea typeface="ＭＳ Ｐゴシック" pitchFamily="34" charset="-128"/>
              </a:rPr>
              <a:t>Provide </a:t>
            </a:r>
            <a:r>
              <a:rPr lang="en-US" sz="2800" dirty="0">
                <a:effectLst>
                  <a:outerShdw blurRad="38100" dist="38100" dir="2700000" algn="tl">
                    <a:srgbClr val="000000">
                      <a:alpha val="43137"/>
                    </a:srgbClr>
                  </a:outerShdw>
                </a:effectLst>
                <a:ea typeface="ＭＳ Ｐゴシック" pitchFamily="34" charset="-128"/>
              </a:rPr>
              <a:t>overview of processes used to support ETechM2 </a:t>
            </a:r>
            <a:r>
              <a:rPr lang="en-US" sz="2800" dirty="0" smtClean="0">
                <a:effectLst>
                  <a:outerShdw blurRad="38100" dist="38100" dir="2700000" algn="tl">
                    <a:srgbClr val="000000">
                      <a:alpha val="43137"/>
                    </a:srgbClr>
                  </a:outerShdw>
                </a:effectLst>
                <a:ea typeface="ＭＳ Ｐゴシック" pitchFamily="34" charset="-128"/>
              </a:rPr>
              <a:t>Program GPRA performance </a:t>
            </a:r>
            <a:r>
              <a:rPr lang="en-US" sz="2800" dirty="0">
                <a:effectLst>
                  <a:outerShdw blurRad="38100" dist="38100" dir="2700000" algn="tl">
                    <a:srgbClr val="000000">
                      <a:alpha val="43137"/>
                    </a:srgbClr>
                  </a:outerShdw>
                </a:effectLst>
                <a:ea typeface="ＭＳ Ｐゴシック" pitchFamily="34" charset="-128"/>
              </a:rPr>
              <a:t>data--</a:t>
            </a:r>
          </a:p>
          <a:p>
            <a:pPr lvl="1">
              <a:lnSpc>
                <a:spcPct val="90000"/>
              </a:lnSpc>
              <a:buFont typeface="Arial" panose="020B0604020202020204" pitchFamily="34" charset="0"/>
              <a:buChar char="•"/>
            </a:pPr>
            <a:r>
              <a:rPr lang="en-US" dirty="0">
                <a:effectLst>
                  <a:outerShdw blurRad="38100" dist="38100" dir="2700000" algn="tl">
                    <a:srgbClr val="000000">
                      <a:alpha val="43137"/>
                    </a:srgbClr>
                  </a:outerShdw>
                </a:effectLst>
                <a:ea typeface="ＭＳ Ｐゴシック" pitchFamily="34" charset="-128"/>
              </a:rPr>
              <a:t>Collection and information gathering</a:t>
            </a:r>
          </a:p>
          <a:p>
            <a:pPr lvl="1">
              <a:lnSpc>
                <a:spcPct val="90000"/>
              </a:lnSpc>
              <a:buFont typeface="Arial" panose="020B0604020202020204" pitchFamily="34" charset="0"/>
              <a:buChar char="•"/>
            </a:pPr>
            <a:r>
              <a:rPr lang="en-US" dirty="0">
                <a:effectLst>
                  <a:outerShdw blurRad="38100" dist="38100" dir="2700000" algn="tl">
                    <a:srgbClr val="000000">
                      <a:alpha val="43137"/>
                    </a:srgbClr>
                  </a:outerShdw>
                </a:effectLst>
                <a:ea typeface="ＭＳ Ｐゴシック" pitchFamily="34" charset="-128"/>
              </a:rPr>
              <a:t>Analysis</a:t>
            </a:r>
          </a:p>
          <a:p>
            <a:pPr lvl="1">
              <a:lnSpc>
                <a:spcPct val="90000"/>
              </a:lnSpc>
              <a:buFont typeface="Arial" panose="020B0604020202020204" pitchFamily="34" charset="0"/>
              <a:buChar char="•"/>
            </a:pPr>
            <a:r>
              <a:rPr lang="en-US" dirty="0">
                <a:effectLst>
                  <a:outerShdw blurRad="38100" dist="38100" dir="2700000" algn="tl">
                    <a:srgbClr val="000000">
                      <a:alpha val="43137"/>
                    </a:srgbClr>
                  </a:outerShdw>
                </a:effectLst>
                <a:ea typeface="ＭＳ Ｐゴシック" pitchFamily="34" charset="-128"/>
              </a:rPr>
              <a:t>Reporting </a:t>
            </a:r>
            <a:endParaRPr lang="en-US" dirty="0" smtClean="0">
              <a:effectLst>
                <a:outerShdw blurRad="38100" dist="38100" dir="2700000" algn="tl">
                  <a:srgbClr val="000000">
                    <a:alpha val="43137"/>
                  </a:srgbClr>
                </a:outerShdw>
              </a:effectLst>
              <a:ea typeface="ＭＳ Ｐゴシック" pitchFamily="34" charset="-128"/>
            </a:endParaRPr>
          </a:p>
          <a:p>
            <a:pPr marL="457200" lvl="1" indent="0">
              <a:lnSpc>
                <a:spcPct val="90000"/>
              </a:lnSpc>
              <a:buNone/>
            </a:pPr>
            <a:endParaRPr lang="en-US" sz="2400" b="1" dirty="0" smtClean="0">
              <a:effectLst>
                <a:outerShdw blurRad="38100" dist="38100" dir="2700000" algn="tl">
                  <a:srgbClr val="000000">
                    <a:alpha val="43137"/>
                  </a:srgbClr>
                </a:outerShdw>
              </a:effectLst>
              <a:ea typeface="ＭＳ Ｐゴシック" pitchFamily="34" charset="-128"/>
            </a:endParaRPr>
          </a:p>
          <a:p>
            <a:pPr marL="0" indent="0">
              <a:lnSpc>
                <a:spcPct val="90000"/>
              </a:lnSpc>
              <a:buClr>
                <a:schemeClr val="tx1"/>
              </a:buClr>
              <a:buNone/>
            </a:pPr>
            <a:r>
              <a:rPr lang="en-US" b="1" dirty="0" smtClean="0">
                <a:effectLst/>
                <a:ea typeface="ＭＳ Ｐゴシック" pitchFamily="34" charset="-128"/>
              </a:rPr>
              <a:t> </a:t>
            </a:r>
            <a:endParaRPr lang="en-US" b="1" dirty="0">
              <a:effectLst/>
              <a:ea typeface="ＭＳ Ｐゴシック" pitchFamily="34" charset="-128"/>
            </a:endParaRPr>
          </a:p>
          <a:p>
            <a:pPr marL="0" indent="0">
              <a:buNone/>
            </a:pPr>
            <a:endParaRPr lang="en-US" dirty="0"/>
          </a:p>
        </p:txBody>
      </p:sp>
      <p:sp>
        <p:nvSpPr>
          <p:cNvPr id="2" name="Title 1"/>
          <p:cNvSpPr>
            <a:spLocks noGrp="1"/>
          </p:cNvSpPr>
          <p:nvPr>
            <p:ph type="title"/>
          </p:nvPr>
        </p:nvSpPr>
        <p:spPr>
          <a:xfrm>
            <a:off x="457200" y="277813"/>
            <a:ext cx="8229600" cy="1017587"/>
          </a:xfrm>
        </p:spPr>
        <p:txBody>
          <a:bodyPr/>
          <a:lstStyle/>
          <a:p>
            <a:r>
              <a:rPr lang="en-US" sz="4000" b="1" dirty="0" smtClean="0">
                <a:solidFill>
                  <a:schemeClr val="tx1"/>
                </a:solidFill>
              </a:rPr>
              <a:t>Briefing Objectives</a:t>
            </a:r>
            <a:endParaRPr lang="en-US" sz="4000" b="1" dirty="0">
              <a:solidFill>
                <a:schemeClr val="tx1"/>
              </a:solidFill>
            </a:endParaRPr>
          </a:p>
        </p:txBody>
      </p:sp>
    </p:spTree>
    <p:extLst>
      <p:ext uri="{BB962C8B-B14F-4D97-AF65-F5344CB8AC3E}">
        <p14:creationId xmlns:p14="http://schemas.microsoft.com/office/powerpoint/2010/main" val="28837207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A127084-02AF-4FBA-AFE8-A327721B5DEB}" type="slidenum">
              <a:rPr lang="en-US" smtClean="0"/>
              <a:pPr>
                <a:defRPr/>
              </a:pPr>
              <a:t>20</a:t>
            </a:fld>
            <a:endParaRPr lang="en-US" dirty="0"/>
          </a:p>
        </p:txBody>
      </p:sp>
      <p:sp>
        <p:nvSpPr>
          <p:cNvPr id="2" name="Title 1"/>
          <p:cNvSpPr>
            <a:spLocks noGrp="1"/>
          </p:cNvSpPr>
          <p:nvPr>
            <p:ph type="title"/>
          </p:nvPr>
        </p:nvSpPr>
        <p:spPr>
          <a:xfrm>
            <a:off x="457200" y="1752600"/>
            <a:ext cx="8229600" cy="1192213"/>
          </a:xfrm>
        </p:spPr>
        <p:txBody>
          <a:bodyPr/>
          <a:lstStyle/>
          <a:p>
            <a:r>
              <a:rPr lang="en-US" sz="3600" b="1" dirty="0">
                <a:solidFill>
                  <a:schemeClr val="tx1"/>
                </a:solidFill>
                <a:latin typeface="+mn-lt"/>
              </a:rPr>
              <a:t>GPRA Data Reporting</a:t>
            </a:r>
            <a:endParaRPr lang="en-US" sz="3600" dirty="0">
              <a:latin typeface="+mn-lt"/>
            </a:endParaRPr>
          </a:p>
        </p:txBody>
      </p:sp>
    </p:spTree>
    <p:extLst>
      <p:ext uri="{BB962C8B-B14F-4D97-AF65-F5344CB8AC3E}">
        <p14:creationId xmlns:p14="http://schemas.microsoft.com/office/powerpoint/2010/main" val="22127038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21</a:t>
            </a:fld>
            <a:endParaRPr lang="en-US" dirty="0"/>
          </a:p>
        </p:txBody>
      </p:sp>
      <p:sp>
        <p:nvSpPr>
          <p:cNvPr id="3" name="Content Placeholder 2"/>
          <p:cNvSpPr>
            <a:spLocks noGrp="1"/>
          </p:cNvSpPr>
          <p:nvPr>
            <p:ph idx="1"/>
          </p:nvPr>
        </p:nvSpPr>
        <p:spPr>
          <a:xfrm>
            <a:off x="304800" y="1219200"/>
            <a:ext cx="8534400" cy="5445125"/>
          </a:xfrm>
        </p:spPr>
        <p:txBody>
          <a:bodyPr/>
          <a:lstStyle/>
          <a:p>
            <a:pPr marL="0" indent="0">
              <a:buClr>
                <a:schemeClr val="tx1"/>
              </a:buClr>
              <a:buNone/>
            </a:pPr>
            <a:endParaRPr lang="en-US" sz="2400" dirty="0"/>
          </a:p>
          <a:p>
            <a:pPr>
              <a:buClr>
                <a:schemeClr val="tx1"/>
              </a:buClr>
              <a:buFont typeface="Arial" panose="020B0604020202020204" pitchFamily="34" charset="0"/>
              <a:buChar char="•"/>
            </a:pPr>
            <a:r>
              <a:rPr lang="en-US" sz="2400" dirty="0" smtClean="0"/>
              <a:t>TSG completes </a:t>
            </a:r>
            <a:r>
              <a:rPr lang="en-US" sz="2400" dirty="0"/>
              <a:t>data collection, analysis, and submit </a:t>
            </a:r>
            <a:r>
              <a:rPr lang="en-US" sz="2400" dirty="0" smtClean="0"/>
              <a:t>a draft FY 2016 </a:t>
            </a:r>
            <a:r>
              <a:rPr lang="en-US" sz="2400" dirty="0"/>
              <a:t>data to OSEP</a:t>
            </a:r>
          </a:p>
          <a:p>
            <a:pPr>
              <a:buClr>
                <a:schemeClr val="tx1"/>
              </a:buClr>
              <a:buFont typeface="Arial" panose="020B0604020202020204" pitchFamily="34" charset="0"/>
              <a:buChar char="•"/>
            </a:pPr>
            <a:endParaRPr lang="en-US" sz="2400" dirty="0"/>
          </a:p>
          <a:p>
            <a:pPr>
              <a:buClr>
                <a:schemeClr val="tx1"/>
              </a:buClr>
              <a:buFont typeface="Arial" panose="020B0604020202020204" pitchFamily="34" charset="0"/>
              <a:buChar char="•"/>
            </a:pPr>
            <a:r>
              <a:rPr lang="en-US" sz="2400" dirty="0"/>
              <a:t>OSEP submits FY </a:t>
            </a:r>
            <a:r>
              <a:rPr lang="en-US" sz="2400" dirty="0" smtClean="0"/>
              <a:t>2016 </a:t>
            </a:r>
            <a:r>
              <a:rPr lang="en-US" sz="2400" dirty="0"/>
              <a:t>data to ED’s Office of Planning, Evaluation and Policy Development (OPEPD-Budget Services)</a:t>
            </a:r>
          </a:p>
          <a:p>
            <a:pPr marL="0" indent="0">
              <a:buClr>
                <a:schemeClr val="tx1"/>
              </a:buClr>
              <a:buNone/>
            </a:pPr>
            <a:endParaRPr lang="en-US" sz="2400" dirty="0"/>
          </a:p>
          <a:p>
            <a:pPr>
              <a:buClr>
                <a:schemeClr val="tx1"/>
              </a:buClr>
              <a:buFont typeface="Arial" panose="020B0604020202020204" pitchFamily="34" charset="0"/>
              <a:buChar char="•"/>
            </a:pPr>
            <a:r>
              <a:rPr lang="en-US" sz="2400" dirty="0"/>
              <a:t>OPEPD submits FY </a:t>
            </a:r>
            <a:r>
              <a:rPr lang="en-US" sz="2400" dirty="0" smtClean="0"/>
              <a:t>2016 </a:t>
            </a:r>
            <a:r>
              <a:rPr lang="en-US" sz="2400" dirty="0"/>
              <a:t>data to Office of Management and Budget (OMB)</a:t>
            </a:r>
          </a:p>
          <a:p>
            <a:pPr>
              <a:buClr>
                <a:schemeClr val="tx1"/>
              </a:buClr>
              <a:buFont typeface="Arial" panose="020B0604020202020204" pitchFamily="34" charset="0"/>
              <a:buChar char="•"/>
            </a:pPr>
            <a:endParaRPr lang="en-US" sz="2400" dirty="0"/>
          </a:p>
          <a:p>
            <a:pPr>
              <a:buClr>
                <a:schemeClr val="tx1"/>
              </a:buClr>
              <a:buFont typeface="Arial" panose="020B0604020202020204" pitchFamily="34" charset="0"/>
              <a:buChar char="•"/>
            </a:pPr>
            <a:r>
              <a:rPr lang="en-US" sz="2400" dirty="0"/>
              <a:t>OMB issues </a:t>
            </a:r>
            <a:r>
              <a:rPr lang="en-US" sz="2400" dirty="0">
                <a:hlinkClick r:id="rId2"/>
              </a:rPr>
              <a:t>GPRA performance data to Congress and public</a:t>
            </a:r>
            <a:endParaRPr lang="en-US" sz="2400" dirty="0"/>
          </a:p>
          <a:p>
            <a:pPr marL="0" indent="0">
              <a:buNone/>
            </a:pPr>
            <a:endParaRPr lang="en-US" dirty="0"/>
          </a:p>
        </p:txBody>
      </p:sp>
      <p:sp>
        <p:nvSpPr>
          <p:cNvPr id="2" name="Title 1"/>
          <p:cNvSpPr>
            <a:spLocks noGrp="1"/>
          </p:cNvSpPr>
          <p:nvPr>
            <p:ph type="title"/>
          </p:nvPr>
        </p:nvSpPr>
        <p:spPr>
          <a:xfrm>
            <a:off x="457200" y="228600"/>
            <a:ext cx="8229600" cy="1066800"/>
          </a:xfrm>
        </p:spPr>
        <p:txBody>
          <a:bodyPr/>
          <a:lstStyle/>
          <a:p>
            <a:r>
              <a:rPr lang="en-US" sz="3200" b="1" dirty="0" smtClean="0">
                <a:solidFill>
                  <a:schemeClr val="tx1"/>
                </a:solidFill>
                <a:latin typeface="+mn-lt"/>
              </a:rPr>
              <a:t/>
            </a:r>
            <a:br>
              <a:rPr lang="en-US" sz="3200" b="1" dirty="0" smtClean="0">
                <a:solidFill>
                  <a:schemeClr val="tx1"/>
                </a:solidFill>
                <a:latin typeface="+mn-lt"/>
              </a:rPr>
            </a:br>
            <a:r>
              <a:rPr lang="en-US" sz="3200" b="1" dirty="0" smtClean="0">
                <a:solidFill>
                  <a:schemeClr val="tx1"/>
                </a:solidFill>
                <a:latin typeface="+mn-lt"/>
              </a:rPr>
              <a:t>ETechM2 Program Performance</a:t>
            </a:r>
            <a:br>
              <a:rPr lang="en-US" sz="3200" b="1" dirty="0" smtClean="0">
                <a:solidFill>
                  <a:schemeClr val="tx1"/>
                </a:solidFill>
                <a:latin typeface="+mn-lt"/>
              </a:rPr>
            </a:br>
            <a:r>
              <a:rPr lang="en-US" sz="3200" b="1" dirty="0" smtClean="0">
                <a:solidFill>
                  <a:schemeClr val="tx1"/>
                </a:solidFill>
                <a:latin typeface="+mn-lt"/>
              </a:rPr>
              <a:t>GPRA </a:t>
            </a:r>
            <a:r>
              <a:rPr lang="en-US" sz="3200" b="1" dirty="0">
                <a:solidFill>
                  <a:schemeClr val="tx1"/>
                </a:solidFill>
                <a:latin typeface="+mn-lt"/>
              </a:rPr>
              <a:t>Data Reporting</a:t>
            </a:r>
            <a:r>
              <a:rPr lang="en-US" dirty="0" smtClean="0"/>
              <a:t/>
            </a:r>
            <a:br>
              <a:rPr lang="en-US" dirty="0" smtClean="0"/>
            </a:br>
            <a:endParaRPr lang="en-US" dirty="0"/>
          </a:p>
        </p:txBody>
      </p:sp>
    </p:spTree>
    <p:extLst>
      <p:ext uri="{BB962C8B-B14F-4D97-AF65-F5344CB8AC3E}">
        <p14:creationId xmlns:p14="http://schemas.microsoft.com/office/powerpoint/2010/main" val="8464424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A127084-02AF-4FBA-AFE8-A327721B5DEB}" type="slidenum">
              <a:rPr lang="en-US" smtClean="0"/>
              <a:pPr>
                <a:defRPr/>
              </a:pPr>
              <a:t>22</a:t>
            </a:fld>
            <a:endParaRPr lang="en-US" dirty="0"/>
          </a:p>
        </p:txBody>
      </p:sp>
      <p:sp>
        <p:nvSpPr>
          <p:cNvPr id="2" name="Title 1"/>
          <p:cNvSpPr>
            <a:spLocks noGrp="1"/>
          </p:cNvSpPr>
          <p:nvPr>
            <p:ph type="title"/>
          </p:nvPr>
        </p:nvSpPr>
        <p:spPr>
          <a:xfrm>
            <a:off x="381000" y="1752600"/>
            <a:ext cx="8229600" cy="1905000"/>
          </a:xfrm>
        </p:spPr>
        <p:txBody>
          <a:bodyPr/>
          <a:lstStyle/>
          <a:p>
            <a:r>
              <a:rPr lang="en-US" sz="3600" b="1" dirty="0">
                <a:solidFill>
                  <a:schemeClr val="tx1"/>
                </a:solidFill>
                <a:latin typeface="+mn-lt"/>
              </a:rPr>
              <a:t>QUESTIONS</a:t>
            </a:r>
            <a:br>
              <a:rPr lang="en-US" sz="3600" b="1" dirty="0">
                <a:solidFill>
                  <a:schemeClr val="tx1"/>
                </a:solidFill>
                <a:latin typeface="+mn-lt"/>
              </a:rPr>
            </a:br>
            <a:r>
              <a:rPr lang="en-US" sz="3600" b="1" dirty="0">
                <a:solidFill>
                  <a:schemeClr val="tx1"/>
                </a:solidFill>
                <a:latin typeface="+mn-lt"/>
              </a:rPr>
              <a:t>????</a:t>
            </a:r>
            <a:endParaRPr lang="en-US" sz="3600" dirty="0">
              <a:latin typeface="+mn-lt"/>
            </a:endParaRPr>
          </a:p>
        </p:txBody>
      </p:sp>
    </p:spTree>
    <p:extLst>
      <p:ext uri="{BB962C8B-B14F-4D97-AF65-F5344CB8AC3E}">
        <p14:creationId xmlns:p14="http://schemas.microsoft.com/office/powerpoint/2010/main" val="23143532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23</a:t>
            </a:fld>
            <a:endParaRPr lang="en-US" dirty="0"/>
          </a:p>
        </p:txBody>
      </p:sp>
      <p:sp>
        <p:nvSpPr>
          <p:cNvPr id="3" name="Content Placeholder 2"/>
          <p:cNvSpPr>
            <a:spLocks noGrp="1"/>
          </p:cNvSpPr>
          <p:nvPr>
            <p:ph idx="1"/>
          </p:nvPr>
        </p:nvSpPr>
        <p:spPr>
          <a:xfrm>
            <a:off x="457200" y="1627268"/>
            <a:ext cx="8229600" cy="3782931"/>
          </a:xfrm>
        </p:spPr>
        <p:txBody>
          <a:bodyPr/>
          <a:lstStyle/>
          <a:p>
            <a:pPr>
              <a:buClr>
                <a:schemeClr val="tx1"/>
              </a:buClr>
              <a:buFont typeface="Wingdings" panose="05000000000000000000" pitchFamily="2" charset="2"/>
              <a:buChar char="§"/>
            </a:pPr>
            <a:r>
              <a:rPr lang="en-US" sz="2800" dirty="0" smtClean="0"/>
              <a:t>Educational Technology, Media, and Materials Program Project Officers and Directors </a:t>
            </a:r>
          </a:p>
          <a:p>
            <a:pPr marL="0" indent="0">
              <a:buClr>
                <a:schemeClr val="tx1"/>
              </a:buClr>
              <a:buNone/>
            </a:pPr>
            <a:endParaRPr lang="en-US" sz="2800" dirty="0" smtClean="0"/>
          </a:p>
          <a:p>
            <a:pPr>
              <a:buClr>
                <a:schemeClr val="tx1"/>
              </a:buClr>
              <a:buFont typeface="Wingdings" panose="05000000000000000000" pitchFamily="2" charset="2"/>
              <a:buChar char="§"/>
            </a:pPr>
            <a:r>
              <a:rPr lang="en-US" sz="2800" dirty="0" smtClean="0"/>
              <a:t>Dr. Patricia Gonzalez, COR, OSEP</a:t>
            </a:r>
          </a:p>
          <a:p>
            <a:pPr>
              <a:buClr>
                <a:schemeClr val="tx1"/>
              </a:buClr>
              <a:buFont typeface="Wingdings" panose="05000000000000000000" pitchFamily="2" charset="2"/>
              <a:buChar char="§"/>
            </a:pPr>
            <a:endParaRPr lang="en-US" sz="2800" dirty="0" smtClean="0"/>
          </a:p>
          <a:p>
            <a:pPr>
              <a:buClr>
                <a:schemeClr val="tx1"/>
              </a:buClr>
              <a:buFont typeface="Wingdings" panose="05000000000000000000" pitchFamily="2" charset="2"/>
              <a:buChar char="§"/>
            </a:pPr>
            <a:r>
              <a:rPr lang="en-US" sz="2800" dirty="0" smtClean="0"/>
              <a:t>The Study Group, Dr. Patti Bourexis or Mr. Larry Law (</a:t>
            </a:r>
            <a:r>
              <a:rPr lang="en-US" sz="2800" dirty="0" smtClean="0">
                <a:hlinkClick r:id="rId2"/>
              </a:rPr>
              <a:t>StudygroupETM2@aol.com</a:t>
            </a:r>
            <a:r>
              <a:rPr lang="en-US" sz="2800" dirty="0" smtClean="0"/>
              <a:t>)</a:t>
            </a:r>
          </a:p>
          <a:p>
            <a:pPr>
              <a:buClr>
                <a:schemeClr val="tx1"/>
              </a:buClr>
              <a:buFont typeface="Wingdings" panose="05000000000000000000" pitchFamily="2" charset="2"/>
              <a:buChar char="§"/>
            </a:pPr>
            <a:endParaRPr lang="en-US" sz="2800" dirty="0" smtClean="0"/>
          </a:p>
          <a:p>
            <a:pPr marL="0" indent="0">
              <a:buClr>
                <a:schemeClr val="tx1"/>
              </a:buClr>
              <a:buNone/>
            </a:pPr>
            <a:endParaRPr lang="en-US" sz="2800" dirty="0" smtClean="0"/>
          </a:p>
          <a:p>
            <a:pPr marL="0" indent="0">
              <a:buNone/>
            </a:pPr>
            <a:endParaRPr lang="en-US" dirty="0"/>
          </a:p>
        </p:txBody>
      </p:sp>
      <p:sp>
        <p:nvSpPr>
          <p:cNvPr id="2" name="Title 1"/>
          <p:cNvSpPr>
            <a:spLocks noGrp="1"/>
          </p:cNvSpPr>
          <p:nvPr>
            <p:ph type="title"/>
          </p:nvPr>
        </p:nvSpPr>
        <p:spPr/>
        <p:txBody>
          <a:bodyPr/>
          <a:lstStyle/>
          <a:p>
            <a:r>
              <a:rPr lang="en-US" sz="3600" b="1" dirty="0" smtClean="0">
                <a:latin typeface="+mn-lt"/>
              </a:rPr>
              <a:t/>
            </a:r>
            <a:br>
              <a:rPr lang="en-US" sz="3600" b="1" dirty="0" smtClean="0">
                <a:latin typeface="+mn-lt"/>
              </a:rPr>
            </a:br>
            <a:r>
              <a:rPr lang="en-US" sz="3600" b="1" dirty="0" smtClean="0">
                <a:solidFill>
                  <a:schemeClr val="tx1"/>
                </a:solidFill>
                <a:latin typeface="+mn-lt"/>
              </a:rPr>
              <a:t>Note of Thanks</a:t>
            </a:r>
            <a:r>
              <a:rPr lang="en-US" dirty="0" smtClean="0"/>
              <a:t/>
            </a:r>
            <a:br>
              <a:rPr lang="en-US" dirty="0" smtClean="0"/>
            </a:br>
            <a:endParaRPr lang="en-US" dirty="0"/>
          </a:p>
        </p:txBody>
      </p:sp>
    </p:spTree>
    <p:extLst>
      <p:ext uri="{BB962C8B-B14F-4D97-AF65-F5344CB8AC3E}">
        <p14:creationId xmlns:p14="http://schemas.microsoft.com/office/powerpoint/2010/main" val="4242573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AA127084-02AF-4FBA-AFE8-A327721B5DEB}" type="slidenum">
              <a:rPr lang="en-US" smtClean="0"/>
              <a:pPr>
                <a:defRPr/>
              </a:pPr>
              <a:t>3</a:t>
            </a:fld>
            <a:endParaRPr lang="en-US" dirty="0"/>
          </a:p>
        </p:txBody>
      </p:sp>
      <p:sp>
        <p:nvSpPr>
          <p:cNvPr id="2" name="Title 1"/>
          <p:cNvSpPr>
            <a:spLocks noGrp="1"/>
          </p:cNvSpPr>
          <p:nvPr>
            <p:ph type="title"/>
          </p:nvPr>
        </p:nvSpPr>
        <p:spPr>
          <a:xfrm>
            <a:off x="457200" y="1219200"/>
            <a:ext cx="8229600" cy="1828800"/>
          </a:xfrm>
        </p:spPr>
        <p:txBody>
          <a:bodyPr/>
          <a:lstStyle/>
          <a:p>
            <a:r>
              <a:rPr lang="en-US" b="1" dirty="0" smtClean="0">
                <a:solidFill>
                  <a:schemeClr val="tx1"/>
                </a:solidFill>
              </a:rPr>
              <a:t/>
            </a:r>
            <a:br>
              <a:rPr lang="en-US" b="1" dirty="0" smtClean="0">
                <a:solidFill>
                  <a:schemeClr val="tx1"/>
                </a:solidFill>
              </a:rPr>
            </a:br>
            <a:r>
              <a:rPr lang="en-US" sz="3600" b="1" dirty="0" smtClean="0">
                <a:solidFill>
                  <a:schemeClr val="tx1"/>
                </a:solidFill>
              </a:rPr>
              <a:t>ETechM2 Program </a:t>
            </a:r>
            <a:br>
              <a:rPr lang="en-US" sz="3600" b="1" dirty="0" smtClean="0">
                <a:solidFill>
                  <a:schemeClr val="tx1"/>
                </a:solidFill>
              </a:rPr>
            </a:br>
            <a:r>
              <a:rPr lang="en-US" sz="3600" b="1" dirty="0" smtClean="0">
                <a:solidFill>
                  <a:schemeClr val="tx1"/>
                </a:solidFill>
              </a:rPr>
              <a:t>GPRA </a:t>
            </a:r>
            <a:r>
              <a:rPr lang="en-US" sz="3600" b="1" dirty="0">
                <a:solidFill>
                  <a:schemeClr val="tx1"/>
                </a:solidFill>
              </a:rPr>
              <a:t>Performance Measures Requirements</a:t>
            </a:r>
            <a:r>
              <a:rPr lang="en-US" sz="3600" b="1" dirty="0"/>
              <a:t/>
            </a:r>
            <a:br>
              <a:rPr lang="en-US" sz="3600" b="1" dirty="0"/>
            </a:br>
            <a:endParaRPr lang="en-US" sz="3600" dirty="0"/>
          </a:p>
        </p:txBody>
      </p:sp>
    </p:spTree>
    <p:extLst>
      <p:ext uri="{BB962C8B-B14F-4D97-AF65-F5344CB8AC3E}">
        <p14:creationId xmlns:p14="http://schemas.microsoft.com/office/powerpoint/2010/main" val="1030304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4</a:t>
            </a:fld>
            <a:endParaRPr lang="en-US" dirty="0"/>
          </a:p>
        </p:txBody>
      </p:sp>
      <p:sp>
        <p:nvSpPr>
          <p:cNvPr id="3" name="Content Placeholder 2"/>
          <p:cNvSpPr>
            <a:spLocks noGrp="1"/>
          </p:cNvSpPr>
          <p:nvPr>
            <p:ph idx="1"/>
          </p:nvPr>
        </p:nvSpPr>
        <p:spPr/>
        <p:txBody>
          <a:bodyPr/>
          <a:lstStyle/>
          <a:p>
            <a:pPr>
              <a:lnSpc>
                <a:spcPct val="90000"/>
              </a:lnSpc>
              <a:buClr>
                <a:schemeClr val="tx1"/>
              </a:buClr>
              <a:buFont typeface="Wingdings" panose="05000000000000000000" pitchFamily="2" charset="2"/>
              <a:buChar char="§"/>
            </a:pPr>
            <a:r>
              <a:rPr lang="en-US" sz="2400" dirty="0">
                <a:effectLst>
                  <a:outerShdw blurRad="38100" dist="38100" dir="2700000" algn="tl">
                    <a:srgbClr val="000000">
                      <a:alpha val="43137"/>
                    </a:srgbClr>
                  </a:outerShdw>
                </a:effectLst>
                <a:ea typeface="ＭＳ Ｐゴシック" pitchFamily="34" charset="-128"/>
              </a:rPr>
              <a:t>GPRA requires </a:t>
            </a:r>
            <a:r>
              <a:rPr lang="en-US" sz="2400" dirty="0">
                <a:effectLst>
                  <a:outerShdw blurRad="38100" dist="38100" dir="2700000" algn="tl">
                    <a:srgbClr val="000000">
                      <a:alpha val="43137"/>
                    </a:srgbClr>
                  </a:outerShdw>
                </a:effectLst>
              </a:rPr>
              <a:t>performance assessments of Government programs for purposes of assessing agency performance and improvement</a:t>
            </a:r>
            <a:endParaRPr lang="en-US" sz="2400" dirty="0">
              <a:effectLst>
                <a:outerShdw blurRad="38100" dist="38100" dir="2700000" algn="tl">
                  <a:srgbClr val="000000">
                    <a:alpha val="43137"/>
                  </a:srgbClr>
                </a:outerShdw>
              </a:effectLst>
              <a:ea typeface="ＭＳ Ｐゴシック" pitchFamily="34" charset="-128"/>
            </a:endParaRPr>
          </a:p>
          <a:p>
            <a:pPr marL="0" indent="0">
              <a:lnSpc>
                <a:spcPct val="90000"/>
              </a:lnSpc>
              <a:buClr>
                <a:schemeClr val="tx1"/>
              </a:buClr>
              <a:buNone/>
            </a:pPr>
            <a:endParaRPr lang="en-US" sz="2400" dirty="0">
              <a:effectLst>
                <a:outerShdw blurRad="38100" dist="38100" dir="2700000" algn="tl">
                  <a:srgbClr val="000000">
                    <a:alpha val="43137"/>
                  </a:srgbClr>
                </a:outerShdw>
              </a:effectLst>
              <a:ea typeface="ＭＳ Ｐゴシック" pitchFamily="34" charset="-128"/>
            </a:endParaRPr>
          </a:p>
          <a:p>
            <a:pPr>
              <a:lnSpc>
                <a:spcPct val="90000"/>
              </a:lnSpc>
              <a:buClr>
                <a:schemeClr val="tx1"/>
              </a:buClr>
              <a:buFont typeface="Wingdings" panose="05000000000000000000" pitchFamily="2" charset="2"/>
              <a:buChar char="§"/>
            </a:pPr>
            <a:r>
              <a:rPr lang="en-US" sz="2400" dirty="0">
                <a:effectLst>
                  <a:outerShdw blurRad="38100" dist="38100" dir="2700000" algn="tl">
                    <a:srgbClr val="000000">
                      <a:alpha val="43137"/>
                    </a:srgbClr>
                  </a:outerShdw>
                </a:effectLst>
                <a:ea typeface="ＭＳ Ｐゴシック" pitchFamily="34" charset="-128"/>
              </a:rPr>
              <a:t>The Office of Management and Budget, together with the Federal agencies, determines how programs will be assessed</a:t>
            </a:r>
          </a:p>
          <a:p>
            <a:pPr>
              <a:lnSpc>
                <a:spcPct val="90000"/>
              </a:lnSpc>
              <a:buClr>
                <a:schemeClr val="tx1"/>
              </a:buClr>
              <a:buFont typeface="Wingdings" panose="05000000000000000000" pitchFamily="2" charset="2"/>
              <a:buChar char="§"/>
            </a:pPr>
            <a:endParaRPr lang="en-US" sz="2400" dirty="0">
              <a:effectLst>
                <a:outerShdw blurRad="38100" dist="38100" dir="2700000" algn="tl">
                  <a:srgbClr val="000000">
                    <a:alpha val="43137"/>
                  </a:srgbClr>
                </a:outerShdw>
              </a:effectLst>
              <a:ea typeface="ＭＳ Ｐゴシック" pitchFamily="34" charset="-128"/>
            </a:endParaRPr>
          </a:p>
          <a:p>
            <a:pPr>
              <a:lnSpc>
                <a:spcPct val="90000"/>
              </a:lnSpc>
              <a:buClr>
                <a:schemeClr val="tx1"/>
              </a:buClr>
              <a:buFont typeface="Wingdings" panose="05000000000000000000" pitchFamily="2" charset="2"/>
              <a:buChar char="§"/>
            </a:pPr>
            <a:r>
              <a:rPr lang="en-US" sz="2400" dirty="0">
                <a:effectLst>
                  <a:outerShdw blurRad="38100" dist="38100" dir="2700000" algn="tl">
                    <a:srgbClr val="000000">
                      <a:alpha val="43137"/>
                    </a:srgbClr>
                  </a:outerShdw>
                </a:effectLst>
                <a:ea typeface="ＭＳ Ｐゴシック" pitchFamily="34" charset="-128"/>
              </a:rPr>
              <a:t>Congress use program performance assessment data to justify program funding</a:t>
            </a:r>
          </a:p>
          <a:p>
            <a:pPr marL="0" indent="0">
              <a:buNone/>
            </a:pPr>
            <a:endParaRPr lang="en-US" dirty="0"/>
          </a:p>
        </p:txBody>
      </p:sp>
      <p:sp>
        <p:nvSpPr>
          <p:cNvPr id="2" name="Title 1"/>
          <p:cNvSpPr>
            <a:spLocks noGrp="1"/>
          </p:cNvSpPr>
          <p:nvPr>
            <p:ph type="title"/>
          </p:nvPr>
        </p:nvSpPr>
        <p:spPr/>
        <p:txBody>
          <a:bodyPr/>
          <a:lstStyle/>
          <a:p>
            <a:r>
              <a:rPr lang="en-US" sz="3200" b="1" dirty="0">
                <a:solidFill>
                  <a:schemeClr val="tx1"/>
                </a:solidFill>
                <a:ea typeface="ＭＳ Ｐゴシック" pitchFamily="34" charset="-128"/>
              </a:rPr>
              <a:t>Government Performance and Results Act (GPRA)</a:t>
            </a:r>
            <a:endParaRPr lang="en-US" sz="3200" dirty="0"/>
          </a:p>
        </p:txBody>
      </p:sp>
    </p:spTree>
    <p:extLst>
      <p:ext uri="{BB962C8B-B14F-4D97-AF65-F5344CB8AC3E}">
        <p14:creationId xmlns:p14="http://schemas.microsoft.com/office/powerpoint/2010/main" val="3432492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5</a:t>
            </a:fld>
            <a:endParaRPr lang="en-US" dirty="0"/>
          </a:p>
        </p:txBody>
      </p:sp>
      <p:sp>
        <p:nvSpPr>
          <p:cNvPr id="3" name="Content Placeholder 2"/>
          <p:cNvSpPr>
            <a:spLocks noGrp="1"/>
          </p:cNvSpPr>
          <p:nvPr>
            <p:ph idx="1"/>
          </p:nvPr>
        </p:nvSpPr>
        <p:spPr/>
        <p:txBody>
          <a:bodyPr/>
          <a:lstStyle/>
          <a:p>
            <a:pPr marL="0" indent="0">
              <a:buNone/>
            </a:pPr>
            <a:r>
              <a:rPr lang="en-US" sz="2800" b="1" u="sng" dirty="0">
                <a:effectLst>
                  <a:outerShdw blurRad="38100" dist="38100" dir="2700000" algn="tl">
                    <a:srgbClr val="000000">
                      <a:alpha val="43137"/>
                    </a:srgbClr>
                  </a:outerShdw>
                </a:effectLst>
                <a:latin typeface="+mj-lt"/>
                <a:ea typeface="MS PGothic" pitchFamily="34" charset="-128"/>
              </a:rPr>
              <a:t>Program Goal:</a:t>
            </a:r>
            <a:r>
              <a:rPr lang="en-US" sz="2800" b="1" dirty="0">
                <a:effectLst>
                  <a:outerShdw blurRad="38100" dist="38100" dir="2700000" algn="tl">
                    <a:srgbClr val="000000">
                      <a:alpha val="43137"/>
                    </a:srgbClr>
                  </a:outerShdw>
                </a:effectLst>
                <a:latin typeface="+mj-lt"/>
                <a:ea typeface="MS PGothic" pitchFamily="34" charset="-128"/>
              </a:rPr>
              <a:t>  </a:t>
            </a:r>
            <a:r>
              <a:rPr lang="en-US" sz="2800" dirty="0">
                <a:effectLst>
                  <a:outerShdw blurRad="38100" dist="38100" dir="2700000" algn="tl">
                    <a:srgbClr val="000000">
                      <a:alpha val="43137"/>
                    </a:srgbClr>
                  </a:outerShdw>
                </a:effectLst>
                <a:latin typeface="+mj-lt"/>
                <a:ea typeface="MS PGothic" pitchFamily="34" charset="-128"/>
              </a:rPr>
              <a:t>To promote the development, demonstration, and use of ETechM2 program products and services to improve results for infants, toddlers, children, and youth with </a:t>
            </a:r>
            <a:r>
              <a:rPr lang="en-US" sz="2800" dirty="0" smtClean="0">
                <a:effectLst>
                  <a:outerShdw blurRad="38100" dist="38100" dir="2700000" algn="tl">
                    <a:srgbClr val="000000">
                      <a:alpha val="43137"/>
                    </a:srgbClr>
                  </a:outerShdw>
                </a:effectLst>
                <a:latin typeface="+mj-lt"/>
                <a:ea typeface="MS PGothic" pitchFamily="34" charset="-128"/>
              </a:rPr>
              <a:t>disabilities</a:t>
            </a:r>
            <a:endParaRPr lang="en-US" sz="2800" dirty="0">
              <a:effectLst>
                <a:outerShdw blurRad="38100" dist="38100" dir="2700000" algn="tl">
                  <a:srgbClr val="000000">
                    <a:alpha val="43137"/>
                  </a:srgbClr>
                </a:outerShdw>
              </a:effectLst>
              <a:latin typeface="+mj-lt"/>
              <a:ea typeface="MS PGothic" pitchFamily="34" charset="-128"/>
            </a:endParaRPr>
          </a:p>
          <a:p>
            <a:pPr eaLnBrk="0" hangingPunct="0">
              <a:spcBef>
                <a:spcPct val="0"/>
              </a:spcBef>
              <a:buClr>
                <a:schemeClr val="tx1"/>
              </a:buClr>
              <a:buSzTx/>
              <a:buFont typeface="Arial" panose="020B0604020202020204" pitchFamily="34" charset="0"/>
              <a:buChar char="•"/>
            </a:pPr>
            <a:r>
              <a:rPr lang="en-US" sz="2800" b="1" dirty="0">
                <a:effectLst/>
              </a:rPr>
              <a:t>Objective </a:t>
            </a:r>
            <a:r>
              <a:rPr lang="en-US" sz="2800" b="1" dirty="0" smtClean="0">
                <a:effectLst/>
              </a:rPr>
              <a:t>1: </a:t>
            </a:r>
            <a:r>
              <a:rPr lang="en-US" sz="2800" dirty="0" smtClean="0">
                <a:effectLst/>
              </a:rPr>
              <a:t>Improve </a:t>
            </a:r>
            <a:r>
              <a:rPr lang="en-US" sz="2800" dirty="0">
                <a:effectLst/>
              </a:rPr>
              <a:t>the </a:t>
            </a:r>
            <a:r>
              <a:rPr lang="en-US" sz="2800" u="sng" dirty="0">
                <a:effectLst/>
              </a:rPr>
              <a:t>quality</a:t>
            </a:r>
            <a:r>
              <a:rPr lang="en-US" sz="2800" dirty="0">
                <a:effectLst/>
              </a:rPr>
              <a:t> of Educational Technology, Media, and Materials projects</a:t>
            </a:r>
            <a:r>
              <a:rPr lang="en-US" sz="2800" dirty="0" smtClean="0">
                <a:effectLst/>
              </a:rPr>
              <a:t>.</a:t>
            </a:r>
          </a:p>
          <a:p>
            <a:pPr eaLnBrk="0" hangingPunct="0">
              <a:spcBef>
                <a:spcPct val="0"/>
              </a:spcBef>
              <a:buClr>
                <a:schemeClr val="tx1"/>
              </a:buClr>
              <a:buSzTx/>
              <a:buFont typeface="Arial" panose="020B0604020202020204" pitchFamily="34" charset="0"/>
              <a:buChar char="•"/>
            </a:pPr>
            <a:r>
              <a:rPr lang="en-US" sz="2800" b="1" dirty="0" smtClean="0">
                <a:effectLst/>
              </a:rPr>
              <a:t>Objective 2:</a:t>
            </a:r>
            <a:r>
              <a:rPr lang="en-US" sz="2800" dirty="0" smtClean="0">
                <a:effectLst/>
              </a:rPr>
              <a:t> Improve projects’ </a:t>
            </a:r>
            <a:r>
              <a:rPr lang="en-US" sz="2800" u="sng" dirty="0" smtClean="0">
                <a:effectLst/>
              </a:rPr>
              <a:t>understanding</a:t>
            </a:r>
            <a:r>
              <a:rPr lang="en-US" sz="2800" dirty="0" smtClean="0">
                <a:effectLst/>
              </a:rPr>
              <a:t> of the expectations for this year’s GPRA reporting process.</a:t>
            </a:r>
          </a:p>
          <a:p>
            <a:pPr eaLnBrk="0" hangingPunct="0">
              <a:spcBef>
                <a:spcPct val="0"/>
              </a:spcBef>
              <a:buClr>
                <a:schemeClr val="tx1"/>
              </a:buClr>
              <a:buSzTx/>
              <a:buFont typeface="Arial" panose="020B0604020202020204" pitchFamily="34" charset="0"/>
              <a:buChar char="•"/>
            </a:pPr>
            <a:endParaRPr lang="en-US" sz="2800" dirty="0" smtClean="0">
              <a:effectLst/>
            </a:endParaRPr>
          </a:p>
          <a:p>
            <a:pPr eaLnBrk="0" hangingPunct="0">
              <a:spcBef>
                <a:spcPct val="0"/>
              </a:spcBef>
              <a:buClr>
                <a:schemeClr val="tx1"/>
              </a:buClr>
              <a:buSzTx/>
              <a:buFont typeface="Arial" panose="020B0604020202020204" pitchFamily="34" charset="0"/>
              <a:buChar char="•"/>
            </a:pPr>
            <a:endParaRPr lang="en-US" sz="2400" dirty="0">
              <a:effectLst/>
            </a:endParaRPr>
          </a:p>
          <a:p>
            <a:pPr eaLnBrk="0" hangingPunct="0">
              <a:spcBef>
                <a:spcPct val="0"/>
              </a:spcBef>
              <a:buClr>
                <a:schemeClr val="tx1"/>
              </a:buClr>
              <a:buSzTx/>
              <a:buFont typeface="Arial" panose="020B0604020202020204" pitchFamily="34" charset="0"/>
              <a:buChar char="•"/>
            </a:pPr>
            <a:endParaRPr lang="en-US" sz="2200" b="1" dirty="0">
              <a:effectLst>
                <a:outerShdw blurRad="38100" dist="38100" dir="2700000" algn="tl">
                  <a:srgbClr val="000000">
                    <a:alpha val="43137"/>
                  </a:srgbClr>
                </a:outerShdw>
              </a:effectLst>
              <a:latin typeface="+mj-lt"/>
              <a:ea typeface="MS PGothic" pitchFamily="34" charset="-128"/>
            </a:endParaRPr>
          </a:p>
          <a:p>
            <a:pPr marL="0" indent="0">
              <a:buNone/>
            </a:pPr>
            <a:endParaRPr lang="en-US" dirty="0"/>
          </a:p>
        </p:txBody>
      </p:sp>
      <p:sp>
        <p:nvSpPr>
          <p:cNvPr id="2" name="Title 1"/>
          <p:cNvSpPr>
            <a:spLocks noGrp="1"/>
          </p:cNvSpPr>
          <p:nvPr>
            <p:ph type="title"/>
          </p:nvPr>
        </p:nvSpPr>
        <p:spPr/>
        <p:txBody>
          <a:bodyPr/>
          <a:lstStyle/>
          <a:p>
            <a:r>
              <a:rPr lang="en-US" sz="3600" b="1" dirty="0">
                <a:solidFill>
                  <a:schemeClr val="tx1"/>
                </a:solidFill>
              </a:rPr>
              <a:t>ETechM2 Program Goals and Objectives</a:t>
            </a:r>
            <a:endParaRPr lang="en-US" sz="3600" dirty="0"/>
          </a:p>
        </p:txBody>
      </p:sp>
    </p:spTree>
    <p:extLst>
      <p:ext uri="{BB962C8B-B14F-4D97-AF65-F5344CB8AC3E}">
        <p14:creationId xmlns:p14="http://schemas.microsoft.com/office/powerpoint/2010/main" val="19310904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8229600" cy="990600"/>
          </a:xfrm>
        </p:spPr>
        <p:txBody>
          <a:bodyPr/>
          <a:lstStyle/>
          <a:p>
            <a:r>
              <a:rPr lang="en-US" sz="3600" b="1" dirty="0">
                <a:solidFill>
                  <a:schemeClr val="tx1"/>
                </a:solidFill>
              </a:rPr>
              <a:t>ETechM2 Program </a:t>
            </a:r>
            <a:r>
              <a:rPr lang="en-US" sz="3600" b="1" dirty="0" smtClean="0">
                <a:solidFill>
                  <a:schemeClr val="tx1"/>
                </a:solidFill>
              </a:rPr>
              <a:t>Measures</a:t>
            </a:r>
            <a:endParaRPr lang="en-US" sz="3600" dirty="0"/>
          </a:p>
        </p:txBody>
      </p:sp>
      <p:sp>
        <p:nvSpPr>
          <p:cNvPr id="3" name="Content Placeholder 2"/>
          <p:cNvSpPr>
            <a:spLocks noGrp="1"/>
          </p:cNvSpPr>
          <p:nvPr>
            <p:ph idx="1"/>
          </p:nvPr>
        </p:nvSpPr>
        <p:spPr>
          <a:xfrm>
            <a:off x="228600" y="1295400"/>
            <a:ext cx="8534400" cy="5257800"/>
          </a:xfrm>
        </p:spPr>
        <p:txBody>
          <a:bodyPr/>
          <a:lstStyle/>
          <a:p>
            <a:r>
              <a:rPr lang="en-US" sz="2000" b="1" u="sng" dirty="0">
                <a:effectLst>
                  <a:outerShdw blurRad="38100" dist="38100" dir="2700000" algn="tl">
                    <a:srgbClr val="000000">
                      <a:alpha val="43137"/>
                    </a:srgbClr>
                  </a:outerShdw>
                </a:effectLst>
                <a:ea typeface="MS PGothic" pitchFamily="34" charset="-128"/>
              </a:rPr>
              <a:t>Measure 1:</a:t>
            </a:r>
            <a:r>
              <a:rPr lang="en-US" sz="2000" b="1" dirty="0">
                <a:effectLst>
                  <a:outerShdw blurRad="38100" dist="38100" dir="2700000" algn="tl">
                    <a:srgbClr val="000000">
                      <a:alpha val="43137"/>
                    </a:srgbClr>
                  </a:outerShdw>
                </a:effectLst>
                <a:ea typeface="MS PGothic" pitchFamily="34" charset="-128"/>
              </a:rPr>
              <a:t> </a:t>
            </a:r>
            <a:r>
              <a:rPr lang="en-US" sz="2000" dirty="0">
                <a:effectLst/>
              </a:rPr>
              <a:t>The percentage of Educational Technology,  Media, and Materials Program products and services judged to be of </a:t>
            </a:r>
            <a:r>
              <a:rPr lang="en-US" sz="2000" b="1" u="sng" dirty="0">
                <a:effectLst/>
              </a:rPr>
              <a:t>high quality </a:t>
            </a:r>
            <a:r>
              <a:rPr lang="en-US" sz="2000" dirty="0">
                <a:effectLst/>
              </a:rPr>
              <a:t>by an independent review panel of experts qualified to review the substantive content of the products and services </a:t>
            </a:r>
            <a:r>
              <a:rPr lang="en-US" sz="2000" b="1" dirty="0">
                <a:effectLst>
                  <a:outerShdw blurRad="38100" dist="38100" dir="2700000" algn="tl">
                    <a:srgbClr val="000000">
                      <a:alpha val="43137"/>
                    </a:srgbClr>
                  </a:outerShdw>
                </a:effectLst>
                <a:ea typeface="MS PGothic" pitchFamily="34" charset="-128"/>
              </a:rPr>
              <a:t>(Annual </a:t>
            </a:r>
            <a:r>
              <a:rPr lang="en-US" sz="2000" b="1" dirty="0" smtClean="0">
                <a:effectLst>
                  <a:outerShdw blurRad="38100" dist="38100" dir="2700000" algn="tl">
                    <a:srgbClr val="000000">
                      <a:alpha val="43137"/>
                    </a:srgbClr>
                  </a:outerShdw>
                </a:effectLst>
                <a:ea typeface="MS PGothic" pitchFamily="34" charset="-128"/>
              </a:rPr>
              <a:t>measure)</a:t>
            </a:r>
          </a:p>
          <a:p>
            <a:pPr marL="0" indent="0">
              <a:buNone/>
            </a:pPr>
            <a:endParaRPr lang="en-US" sz="2000" b="1" dirty="0" smtClean="0">
              <a:effectLst>
                <a:outerShdw blurRad="38100" dist="38100" dir="2700000" algn="tl">
                  <a:srgbClr val="000000">
                    <a:alpha val="43137"/>
                  </a:srgbClr>
                </a:outerShdw>
              </a:effectLst>
              <a:ea typeface="MS PGothic" pitchFamily="34" charset="-128"/>
            </a:endParaRPr>
          </a:p>
          <a:p>
            <a:r>
              <a:rPr lang="en-US" sz="2000" b="1" u="sng" dirty="0" smtClean="0">
                <a:effectLst>
                  <a:outerShdw blurRad="38100" dist="38100" dir="2700000" algn="tl">
                    <a:srgbClr val="000000">
                      <a:alpha val="43137"/>
                    </a:srgbClr>
                  </a:outerShdw>
                </a:effectLst>
                <a:ea typeface="MS PGothic" pitchFamily="34" charset="-128"/>
              </a:rPr>
              <a:t>Measure 2</a:t>
            </a:r>
            <a:r>
              <a:rPr lang="en-US" sz="2000" b="1" u="sng" dirty="0" smtClean="0">
                <a:effectLst/>
              </a:rPr>
              <a:t>:</a:t>
            </a:r>
            <a:r>
              <a:rPr lang="en-US" sz="2000" b="1" dirty="0" smtClean="0">
                <a:effectLst/>
              </a:rPr>
              <a:t> </a:t>
            </a:r>
            <a:r>
              <a:rPr lang="en-US" sz="2000" dirty="0">
                <a:effectLst/>
              </a:rPr>
              <a:t>The percentage of Educational Technology, Media, and Materials Program products and services judged by an independent review panel of qualified experts to be of </a:t>
            </a:r>
            <a:r>
              <a:rPr lang="en-US" sz="2000" b="1" u="sng" dirty="0">
                <a:effectLst/>
              </a:rPr>
              <a:t>high relevance</a:t>
            </a:r>
            <a:r>
              <a:rPr lang="en-US" sz="2000" dirty="0">
                <a:effectLst/>
              </a:rPr>
              <a:t> to improving outcomes of infants, toddlers, children and youth with </a:t>
            </a:r>
            <a:r>
              <a:rPr lang="en-US" sz="2000" dirty="0" smtClean="0">
                <a:effectLst/>
              </a:rPr>
              <a:t>disabilities</a:t>
            </a:r>
            <a:r>
              <a:rPr lang="en-US" sz="2000" dirty="0">
                <a:effectLst/>
              </a:rPr>
              <a:t> </a:t>
            </a:r>
            <a:r>
              <a:rPr lang="en-US" sz="2000" b="1" dirty="0" smtClean="0">
                <a:effectLst/>
              </a:rPr>
              <a:t>(Annual Measure)</a:t>
            </a:r>
          </a:p>
          <a:p>
            <a:endParaRPr lang="en-US" sz="2000" b="1" dirty="0" smtClean="0">
              <a:effectLst>
                <a:outerShdw blurRad="38100" dist="38100" dir="2700000" algn="tl">
                  <a:srgbClr val="000000">
                    <a:alpha val="43137"/>
                  </a:srgbClr>
                </a:outerShdw>
              </a:effectLst>
              <a:ea typeface="MS PGothic" pitchFamily="34" charset="-128"/>
            </a:endParaRPr>
          </a:p>
          <a:p>
            <a:r>
              <a:rPr lang="en-US" sz="2000" b="1" u="sng" dirty="0">
                <a:effectLst/>
              </a:rPr>
              <a:t>Measure 3</a:t>
            </a:r>
            <a:r>
              <a:rPr lang="en-US" sz="2000" b="1" u="sng" dirty="0" smtClean="0">
                <a:effectLst/>
              </a:rPr>
              <a:t>:</a:t>
            </a:r>
            <a:r>
              <a:rPr lang="en-US" sz="2000" b="1" dirty="0" smtClean="0">
                <a:effectLst/>
              </a:rPr>
              <a:t> </a:t>
            </a:r>
            <a:r>
              <a:rPr lang="en-US" sz="2000" dirty="0">
                <a:effectLst/>
              </a:rPr>
              <a:t>The percentage of Educational Technology,  Media, and Materials Program products and services judged by an independent review panel of qualified experts to be </a:t>
            </a:r>
            <a:r>
              <a:rPr lang="en-US" sz="2000" b="1" u="sng" dirty="0">
                <a:effectLst/>
              </a:rPr>
              <a:t>useful</a:t>
            </a:r>
            <a:r>
              <a:rPr lang="en-US" sz="2000" dirty="0">
                <a:effectLst/>
              </a:rPr>
              <a:t> in </a:t>
            </a:r>
            <a:r>
              <a:rPr lang="en-US" sz="2000" dirty="0" smtClean="0">
                <a:effectLst/>
              </a:rPr>
              <a:t>improving </a:t>
            </a:r>
            <a:r>
              <a:rPr lang="en-US" sz="2000" dirty="0">
                <a:effectLst/>
              </a:rPr>
              <a:t>results for infants, toddlers, children and youth with </a:t>
            </a:r>
            <a:r>
              <a:rPr lang="en-US" sz="2000" dirty="0" smtClean="0">
                <a:effectLst/>
              </a:rPr>
              <a:t>disabilities</a:t>
            </a:r>
            <a:r>
              <a:rPr lang="en-US" sz="2000" dirty="0">
                <a:effectLst/>
              </a:rPr>
              <a:t> </a:t>
            </a:r>
            <a:r>
              <a:rPr lang="en-US" sz="2000" b="1" dirty="0" smtClean="0">
                <a:effectLst/>
              </a:rPr>
              <a:t>(Annual Measure</a:t>
            </a:r>
            <a:r>
              <a:rPr lang="en-US" sz="1600" b="1" dirty="0" smtClean="0">
                <a:effectLst/>
              </a:rPr>
              <a:t>)</a:t>
            </a:r>
            <a:endParaRPr lang="en-US" sz="1600" b="1" dirty="0"/>
          </a:p>
        </p:txBody>
      </p:sp>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6</a:t>
            </a:fld>
            <a:endParaRPr lang="en-US" dirty="0"/>
          </a:p>
        </p:txBody>
      </p:sp>
    </p:spTree>
    <p:extLst>
      <p:ext uri="{BB962C8B-B14F-4D97-AF65-F5344CB8AC3E}">
        <p14:creationId xmlns:p14="http://schemas.microsoft.com/office/powerpoint/2010/main" val="38187847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7</a:t>
            </a:fld>
            <a:endParaRPr lang="en-US" dirty="0"/>
          </a:p>
        </p:txBody>
      </p:sp>
      <p:sp>
        <p:nvSpPr>
          <p:cNvPr id="3" name="Content Placeholder 2"/>
          <p:cNvSpPr>
            <a:spLocks noGrp="1"/>
          </p:cNvSpPr>
          <p:nvPr>
            <p:ph idx="1"/>
          </p:nvPr>
        </p:nvSpPr>
        <p:spPr>
          <a:xfrm>
            <a:off x="304800" y="1295400"/>
            <a:ext cx="8610600" cy="4835525"/>
          </a:xfrm>
        </p:spPr>
        <p:txBody>
          <a:bodyPr/>
          <a:lstStyle/>
          <a:p>
            <a:pPr marL="0" indent="0">
              <a:buNone/>
            </a:pPr>
            <a:r>
              <a:rPr lang="en-US" sz="2400" b="1" u="sng" dirty="0" smtClean="0"/>
              <a:t>Project products </a:t>
            </a:r>
            <a:r>
              <a:rPr lang="en-US" sz="2400" b="1" u="sng" dirty="0"/>
              <a:t>and </a:t>
            </a:r>
            <a:r>
              <a:rPr lang="en-US" sz="2400" b="1" u="sng" dirty="0" smtClean="0"/>
              <a:t>services </a:t>
            </a:r>
            <a:r>
              <a:rPr lang="en-US" sz="2400" b="1" dirty="0" smtClean="0"/>
              <a:t>–</a:t>
            </a:r>
            <a:endParaRPr lang="en-US" sz="2400" b="1" dirty="0"/>
          </a:p>
          <a:p>
            <a:pPr>
              <a:buClr>
                <a:schemeClr val="tx1"/>
              </a:buClr>
              <a:buFont typeface="Wingdings" panose="05000000000000000000" pitchFamily="2" charset="2"/>
              <a:buChar char="§"/>
            </a:pPr>
            <a:r>
              <a:rPr lang="en-US" sz="2400" dirty="0"/>
              <a:t>A </a:t>
            </a:r>
            <a:r>
              <a:rPr lang="en-US" sz="2400" u="sng" dirty="0"/>
              <a:t>product</a:t>
            </a:r>
            <a:r>
              <a:rPr lang="en-US" sz="2400" dirty="0"/>
              <a:t> is a piece of work, in tangible or electronic form developed and disseminated by an OSEP-funded project </a:t>
            </a:r>
            <a:r>
              <a:rPr lang="en-US" sz="2400" dirty="0" smtClean="0"/>
              <a:t>to </a:t>
            </a:r>
            <a:r>
              <a:rPr lang="en-US" sz="2400" dirty="0"/>
              <a:t>inform a specific audience on a topic relevant to improvement of outcomes for children with disabilities. </a:t>
            </a:r>
            <a:endParaRPr lang="en-US" sz="2400" dirty="0" smtClean="0"/>
          </a:p>
          <a:p>
            <a:pPr marL="0" indent="0">
              <a:buClr>
                <a:schemeClr val="tx1"/>
              </a:buClr>
              <a:buNone/>
            </a:pPr>
            <a:endParaRPr lang="en-US" sz="2400" dirty="0"/>
          </a:p>
          <a:p>
            <a:pPr>
              <a:buClr>
                <a:schemeClr val="tx1"/>
              </a:buClr>
              <a:buFont typeface="Wingdings" panose="05000000000000000000" pitchFamily="2" charset="2"/>
              <a:buChar char="§"/>
            </a:pPr>
            <a:r>
              <a:rPr lang="en-US" sz="2400" dirty="0"/>
              <a:t>A </a:t>
            </a:r>
            <a:r>
              <a:rPr lang="en-US" sz="2400" u="sng" dirty="0"/>
              <a:t>service</a:t>
            </a:r>
            <a:r>
              <a:rPr lang="en-US" sz="2400" dirty="0"/>
              <a:t> is work performed by an OSEP-funded project to provide information or assistance to a specific audience </a:t>
            </a:r>
            <a:r>
              <a:rPr lang="en-US" sz="2400" dirty="0" smtClean="0"/>
              <a:t>on a topic relevant to </a:t>
            </a:r>
            <a:r>
              <a:rPr lang="en-US" sz="2400" dirty="0"/>
              <a:t>the improvement of outcomes for children with disabilities.</a:t>
            </a:r>
          </a:p>
          <a:p>
            <a:pPr marL="0" indent="0">
              <a:buNone/>
            </a:pPr>
            <a:endParaRPr lang="en-US" dirty="0"/>
          </a:p>
        </p:txBody>
      </p:sp>
      <p:sp>
        <p:nvSpPr>
          <p:cNvPr id="2" name="Title 1"/>
          <p:cNvSpPr>
            <a:spLocks noGrp="1"/>
          </p:cNvSpPr>
          <p:nvPr>
            <p:ph type="title"/>
          </p:nvPr>
        </p:nvSpPr>
        <p:spPr>
          <a:xfrm>
            <a:off x="457200" y="277813"/>
            <a:ext cx="8229600" cy="941387"/>
          </a:xfrm>
        </p:spPr>
        <p:txBody>
          <a:bodyPr/>
          <a:lstStyle/>
          <a:p>
            <a:r>
              <a:rPr lang="en-US" sz="3200" b="1" dirty="0" smtClean="0">
                <a:solidFill>
                  <a:schemeClr val="tx1"/>
                </a:solidFill>
                <a:effectLst>
                  <a:outerShdw blurRad="38100" dist="38100" dir="2700000" algn="tl">
                    <a:srgbClr val="000000">
                      <a:alpha val="43137"/>
                    </a:srgbClr>
                  </a:outerShdw>
                </a:effectLst>
                <a:latin typeface="Tahoma" pitchFamily="34" charset="0"/>
                <a:ea typeface="MS PGothic" pitchFamily="34" charset="-128"/>
              </a:rPr>
              <a:t/>
            </a:r>
            <a:br>
              <a:rPr lang="en-US" sz="3200" b="1" dirty="0" smtClean="0">
                <a:solidFill>
                  <a:schemeClr val="tx1"/>
                </a:solidFill>
                <a:effectLst>
                  <a:outerShdw blurRad="38100" dist="38100" dir="2700000" algn="tl">
                    <a:srgbClr val="000000">
                      <a:alpha val="43137"/>
                    </a:srgbClr>
                  </a:outerShdw>
                </a:effectLst>
                <a:latin typeface="Tahoma" pitchFamily="34" charset="0"/>
                <a:ea typeface="MS PGothic" pitchFamily="34" charset="-128"/>
              </a:rPr>
            </a:br>
            <a:r>
              <a:rPr lang="en-US" sz="3200" b="1" dirty="0" smtClean="0">
                <a:solidFill>
                  <a:schemeClr val="tx1"/>
                </a:solidFill>
                <a:effectLst>
                  <a:outerShdw blurRad="38100" dist="38100" dir="2700000" algn="tl">
                    <a:srgbClr val="000000">
                      <a:alpha val="43137"/>
                    </a:srgbClr>
                  </a:outerShdw>
                </a:effectLst>
                <a:latin typeface="Tahoma" pitchFamily="34" charset="0"/>
                <a:ea typeface="MS PGothic" pitchFamily="34" charset="-128"/>
              </a:rPr>
              <a:t>Development</a:t>
            </a:r>
            <a:r>
              <a:rPr lang="en-US" sz="3200" b="1" dirty="0">
                <a:solidFill>
                  <a:schemeClr val="tx1"/>
                </a:solidFill>
                <a:effectLst>
                  <a:outerShdw blurRad="38100" dist="38100" dir="2700000" algn="tl">
                    <a:srgbClr val="000000">
                      <a:alpha val="43137"/>
                    </a:srgbClr>
                  </a:outerShdw>
                </a:effectLst>
                <a:latin typeface="Tahoma" pitchFamily="34" charset="0"/>
                <a:ea typeface="MS PGothic" pitchFamily="34" charset="-128"/>
              </a:rPr>
              <a:t>, demonstration, </a:t>
            </a:r>
            <a:r>
              <a:rPr lang="en-US" sz="3200" b="1" dirty="0" smtClean="0">
                <a:solidFill>
                  <a:schemeClr val="tx1"/>
                </a:solidFill>
                <a:effectLst>
                  <a:outerShdw blurRad="38100" dist="38100" dir="2700000" algn="tl">
                    <a:srgbClr val="000000">
                      <a:alpha val="43137"/>
                    </a:srgbClr>
                  </a:outerShdw>
                </a:effectLst>
                <a:latin typeface="Tahoma" pitchFamily="34" charset="0"/>
                <a:ea typeface="MS PGothic" pitchFamily="34" charset="-128"/>
              </a:rPr>
              <a:t/>
            </a:r>
            <a:br>
              <a:rPr lang="en-US" sz="3200" b="1" dirty="0" smtClean="0">
                <a:solidFill>
                  <a:schemeClr val="tx1"/>
                </a:solidFill>
                <a:effectLst>
                  <a:outerShdw blurRad="38100" dist="38100" dir="2700000" algn="tl">
                    <a:srgbClr val="000000">
                      <a:alpha val="43137"/>
                    </a:srgbClr>
                  </a:outerShdw>
                </a:effectLst>
                <a:latin typeface="Tahoma" pitchFamily="34" charset="0"/>
                <a:ea typeface="MS PGothic" pitchFamily="34" charset="-128"/>
              </a:rPr>
            </a:br>
            <a:r>
              <a:rPr lang="en-US" sz="3200" b="1" dirty="0" smtClean="0">
                <a:solidFill>
                  <a:schemeClr val="tx1"/>
                </a:solidFill>
                <a:effectLst>
                  <a:outerShdw blurRad="38100" dist="38100" dir="2700000" algn="tl">
                    <a:srgbClr val="000000">
                      <a:alpha val="43137"/>
                    </a:srgbClr>
                  </a:outerShdw>
                </a:effectLst>
                <a:latin typeface="Tahoma" pitchFamily="34" charset="0"/>
                <a:ea typeface="MS PGothic" pitchFamily="34" charset="-128"/>
              </a:rPr>
              <a:t>and use of--</a:t>
            </a:r>
            <a:r>
              <a:rPr lang="en-US" sz="3200" b="1" u="sng" dirty="0">
                <a:solidFill>
                  <a:schemeClr val="tx1"/>
                </a:solidFill>
              </a:rPr>
              <a:t/>
            </a:r>
            <a:br>
              <a:rPr lang="en-US" sz="3200" b="1" u="sng" dirty="0">
                <a:solidFill>
                  <a:schemeClr val="tx1"/>
                </a:solidFill>
              </a:rPr>
            </a:br>
            <a:endParaRPr lang="en-US" sz="3200" b="1" dirty="0">
              <a:solidFill>
                <a:schemeClr val="tx1"/>
              </a:solidFill>
              <a:latin typeface="+mn-lt"/>
            </a:endParaRPr>
          </a:p>
        </p:txBody>
      </p:sp>
    </p:spTree>
    <p:extLst>
      <p:ext uri="{BB962C8B-B14F-4D97-AF65-F5344CB8AC3E}">
        <p14:creationId xmlns:p14="http://schemas.microsoft.com/office/powerpoint/2010/main" val="14724188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8</a:t>
            </a:fld>
            <a:endParaRPr lang="en-US" dirty="0"/>
          </a:p>
        </p:txBody>
      </p:sp>
      <p:sp>
        <p:nvSpPr>
          <p:cNvPr id="3" name="Content Placeholder 2"/>
          <p:cNvSpPr>
            <a:spLocks noGrp="1"/>
          </p:cNvSpPr>
          <p:nvPr>
            <p:ph idx="1"/>
          </p:nvPr>
        </p:nvSpPr>
        <p:spPr>
          <a:xfrm>
            <a:off x="228600" y="1219200"/>
            <a:ext cx="8686800" cy="5410200"/>
          </a:xfrm>
        </p:spPr>
        <p:txBody>
          <a:bodyPr/>
          <a:lstStyle/>
          <a:p>
            <a:pPr marL="0" indent="0">
              <a:buNone/>
            </a:pPr>
            <a:r>
              <a:rPr lang="en-US" sz="2000" b="1" dirty="0" smtClean="0">
                <a:effectLst/>
              </a:rPr>
              <a:t>Measure 1: </a:t>
            </a:r>
            <a:r>
              <a:rPr lang="en-US" sz="2000" dirty="0" smtClean="0">
                <a:effectLst/>
              </a:rPr>
              <a:t>The </a:t>
            </a:r>
            <a:r>
              <a:rPr lang="en-US" sz="2000" dirty="0">
                <a:effectLst/>
              </a:rPr>
              <a:t>percentage of Educational Technology,  Media, and Materials Program products and services judged to be of </a:t>
            </a:r>
            <a:r>
              <a:rPr lang="en-US" sz="2000" b="1" u="sng" dirty="0">
                <a:effectLst/>
              </a:rPr>
              <a:t>high quality </a:t>
            </a:r>
            <a:r>
              <a:rPr lang="en-US" sz="2000" dirty="0">
                <a:effectLst/>
              </a:rPr>
              <a:t>by an independent review panel of experts qualified to review the substantive content of the products and </a:t>
            </a:r>
            <a:r>
              <a:rPr lang="en-US" sz="2000" dirty="0" smtClean="0">
                <a:effectLst/>
              </a:rPr>
              <a:t>services.</a:t>
            </a:r>
          </a:p>
          <a:p>
            <a:pPr lvl="1">
              <a:buFont typeface="Wingdings" panose="05000000000000000000" pitchFamily="2" charset="2"/>
              <a:buChar char="§"/>
              <a:defRPr/>
            </a:pPr>
            <a:r>
              <a:rPr lang="en-US" sz="2200" b="1" u="sng" dirty="0" smtClean="0">
                <a:effectLst/>
              </a:rPr>
              <a:t>Substance</a:t>
            </a:r>
            <a:r>
              <a:rPr lang="en-US" sz="2200" b="1" dirty="0" smtClean="0">
                <a:effectLst/>
              </a:rPr>
              <a:t> - </a:t>
            </a:r>
            <a:r>
              <a:rPr lang="en-US" sz="2200" dirty="0" smtClean="0">
                <a:effectLst/>
              </a:rPr>
              <a:t>Does </a:t>
            </a:r>
            <a:r>
              <a:rPr lang="en-US" sz="2200" dirty="0">
                <a:effectLst/>
              </a:rPr>
              <a:t>the product content or the content delivered through the service reflect evidence of conceptual soundness and quality, grounded in recent scientific evidence, legislation, policy, or accepted professional practice? </a:t>
            </a:r>
            <a:endParaRPr lang="en-US" sz="2200" dirty="0" smtClean="0">
              <a:effectLst/>
            </a:endParaRPr>
          </a:p>
          <a:p>
            <a:pPr marL="514350" lvl="1" indent="0">
              <a:buNone/>
              <a:defRPr/>
            </a:pPr>
            <a:endParaRPr lang="en-US" sz="2200" b="1" dirty="0">
              <a:effectLst/>
            </a:endParaRPr>
          </a:p>
          <a:p>
            <a:pPr lvl="1">
              <a:buFont typeface="Wingdings" panose="05000000000000000000" pitchFamily="2" charset="2"/>
              <a:buChar char="§"/>
              <a:defRPr/>
            </a:pPr>
            <a:r>
              <a:rPr lang="en-US" sz="2200" b="1" u="sng" dirty="0" smtClean="0">
                <a:effectLst/>
              </a:rPr>
              <a:t>Communication</a:t>
            </a:r>
            <a:r>
              <a:rPr lang="en-US" sz="2200" b="1" dirty="0" smtClean="0">
                <a:effectLst/>
              </a:rPr>
              <a:t> </a:t>
            </a:r>
            <a:r>
              <a:rPr lang="en-US" sz="2200" b="1" dirty="0">
                <a:effectLst/>
              </a:rPr>
              <a:t>- </a:t>
            </a:r>
            <a:r>
              <a:rPr lang="en-US" sz="2200" dirty="0">
                <a:effectLst/>
              </a:rPr>
              <a:t>Is the product content or the content delivered through the service presented in such a way so as to be clearly understood, as evidenced by being well-organized, free of editorial errors and appropriately formatted?</a:t>
            </a:r>
          </a:p>
          <a:p>
            <a:pPr>
              <a:buFont typeface="Arial" panose="020B0604020202020204" pitchFamily="34" charset="0"/>
              <a:buChar char="•"/>
            </a:pPr>
            <a:endParaRPr lang="en-US" sz="2400" dirty="0">
              <a:effectLst>
                <a:outerShdw blurRad="38100" dist="38100" dir="2700000" algn="tl">
                  <a:srgbClr val="000000">
                    <a:alpha val="43137"/>
                  </a:srgbClr>
                </a:outerShdw>
              </a:effectLst>
            </a:endParaRPr>
          </a:p>
          <a:p>
            <a:pPr lvl="1">
              <a:buFont typeface="Wingdings" panose="05000000000000000000" pitchFamily="2" charset="2"/>
              <a:buChar char="8"/>
            </a:pPr>
            <a:endParaRPr lang="en-US" sz="2400" dirty="0">
              <a:effectLst>
                <a:outerShdw blurRad="38100" dist="38100" dir="2700000" algn="tl">
                  <a:srgbClr val="000000">
                    <a:alpha val="43137"/>
                  </a:srgbClr>
                </a:outerShdw>
              </a:effectLst>
            </a:endParaRPr>
          </a:p>
        </p:txBody>
      </p:sp>
      <p:sp>
        <p:nvSpPr>
          <p:cNvPr id="2" name="Title 1"/>
          <p:cNvSpPr>
            <a:spLocks noGrp="1"/>
          </p:cNvSpPr>
          <p:nvPr>
            <p:ph type="title"/>
          </p:nvPr>
        </p:nvSpPr>
        <p:spPr>
          <a:xfrm>
            <a:off x="457200" y="1"/>
            <a:ext cx="8229600" cy="1219200"/>
          </a:xfrm>
        </p:spPr>
        <p:txBody>
          <a:bodyPr/>
          <a:lstStyle/>
          <a:p>
            <a:r>
              <a:rPr lang="en-US" sz="3600" b="1" dirty="0">
                <a:solidFill>
                  <a:schemeClr val="tx1"/>
                </a:solidFill>
              </a:rPr>
              <a:t>ETechM2 </a:t>
            </a:r>
            <a:r>
              <a:rPr lang="en-US" sz="3600" b="1" dirty="0" smtClean="0">
                <a:solidFill>
                  <a:schemeClr val="tx1"/>
                </a:solidFill>
              </a:rPr>
              <a:t>Program </a:t>
            </a:r>
            <a:br>
              <a:rPr lang="en-US" sz="3600" b="1" dirty="0" smtClean="0">
                <a:solidFill>
                  <a:schemeClr val="tx1"/>
                </a:solidFill>
              </a:rPr>
            </a:br>
            <a:r>
              <a:rPr lang="en-US" sz="3600" b="1" dirty="0" smtClean="0">
                <a:solidFill>
                  <a:schemeClr val="tx1"/>
                </a:solidFill>
              </a:rPr>
              <a:t>Performance Measures Criteria</a:t>
            </a:r>
            <a:endParaRPr lang="en-US" sz="3600" dirty="0"/>
          </a:p>
        </p:txBody>
      </p:sp>
    </p:spTree>
    <p:extLst>
      <p:ext uri="{BB962C8B-B14F-4D97-AF65-F5344CB8AC3E}">
        <p14:creationId xmlns:p14="http://schemas.microsoft.com/office/powerpoint/2010/main" val="15773006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38869F5-5FE6-497C-8619-E9EB251231A7}" type="slidenum">
              <a:rPr lang="en-US" smtClean="0"/>
              <a:pPr>
                <a:defRPr/>
              </a:pPr>
              <a:t>9</a:t>
            </a:fld>
            <a:endParaRPr lang="en-US" dirty="0"/>
          </a:p>
        </p:txBody>
      </p:sp>
      <p:sp>
        <p:nvSpPr>
          <p:cNvPr id="3" name="Content Placeholder 2"/>
          <p:cNvSpPr>
            <a:spLocks noGrp="1"/>
          </p:cNvSpPr>
          <p:nvPr>
            <p:ph idx="1"/>
          </p:nvPr>
        </p:nvSpPr>
        <p:spPr>
          <a:xfrm>
            <a:off x="228600" y="1295400"/>
            <a:ext cx="8458200" cy="5334000"/>
          </a:xfrm>
        </p:spPr>
        <p:txBody>
          <a:bodyPr/>
          <a:lstStyle/>
          <a:p>
            <a:pPr marL="0" indent="0">
              <a:buNone/>
              <a:defRPr/>
            </a:pPr>
            <a:r>
              <a:rPr lang="en-US" sz="2000" b="1" dirty="0">
                <a:effectLst/>
              </a:rPr>
              <a:t>Measure 2</a:t>
            </a:r>
            <a:r>
              <a:rPr lang="en-US" sz="2000" b="1" dirty="0" smtClean="0">
                <a:effectLst/>
              </a:rPr>
              <a:t>: </a:t>
            </a:r>
            <a:r>
              <a:rPr lang="en-US" sz="2000" dirty="0">
                <a:effectLst/>
              </a:rPr>
              <a:t> The percentage of Educational Technology, Media, and Materials Program products and services judged by an independent review panel of qualified experts to be of </a:t>
            </a:r>
            <a:r>
              <a:rPr lang="en-US" sz="2000" b="1" u="sng" dirty="0">
                <a:effectLst/>
              </a:rPr>
              <a:t>high relevance</a:t>
            </a:r>
            <a:r>
              <a:rPr lang="en-US" sz="2000" dirty="0">
                <a:effectLst/>
              </a:rPr>
              <a:t> to improving outcomes of infants, toddlers, children and youth with disabilities. </a:t>
            </a:r>
            <a:endParaRPr lang="en-US" sz="2000" dirty="0" smtClean="0">
              <a:effectLst/>
            </a:endParaRPr>
          </a:p>
          <a:p>
            <a:pPr marL="0" indent="0">
              <a:buNone/>
              <a:defRPr/>
            </a:pPr>
            <a:endParaRPr lang="en-US" sz="2000" b="1" dirty="0"/>
          </a:p>
          <a:p>
            <a:pPr marL="742950" lvl="2" indent="-342900">
              <a:buClr>
                <a:schemeClr val="tx1"/>
              </a:buClr>
              <a:buFont typeface="Wingdings" panose="05000000000000000000" pitchFamily="2" charset="2"/>
              <a:buChar char="§"/>
            </a:pPr>
            <a:r>
              <a:rPr lang="en-US" sz="2000" b="1" u="sng" dirty="0" smtClean="0">
                <a:effectLst/>
              </a:rPr>
              <a:t>Need </a:t>
            </a:r>
            <a:r>
              <a:rPr lang="en-US" sz="2000" dirty="0" smtClean="0">
                <a:effectLst/>
              </a:rPr>
              <a:t>- </a:t>
            </a:r>
            <a:r>
              <a:rPr lang="en-US" sz="2000" dirty="0">
                <a:effectLst/>
              </a:rPr>
              <a:t>Does the product content or the content delivered through the service attempt to solve an important problem or critical issue</a:t>
            </a:r>
            <a:r>
              <a:rPr lang="en-US" sz="2000" dirty="0" smtClean="0">
                <a:effectLst/>
              </a:rPr>
              <a:t>?</a:t>
            </a:r>
          </a:p>
          <a:p>
            <a:pPr marL="400050" lvl="2" indent="0">
              <a:buClr>
                <a:schemeClr val="tx1"/>
              </a:buClr>
              <a:buNone/>
            </a:pPr>
            <a:endParaRPr lang="en-US" sz="2000" dirty="0" smtClean="0">
              <a:effectLst/>
            </a:endParaRPr>
          </a:p>
          <a:p>
            <a:pPr marL="742950" lvl="2" indent="-342900">
              <a:buClr>
                <a:schemeClr val="tx1"/>
              </a:buClr>
              <a:buFont typeface="Wingdings" panose="05000000000000000000" pitchFamily="2" charset="2"/>
              <a:buChar char="§"/>
            </a:pPr>
            <a:r>
              <a:rPr lang="en-US" sz="2000" b="1" u="sng" dirty="0" smtClean="0">
                <a:effectLst/>
              </a:rPr>
              <a:t>Pertinence</a:t>
            </a:r>
            <a:r>
              <a:rPr lang="en-US" sz="2000" dirty="0" smtClean="0">
                <a:effectLst/>
              </a:rPr>
              <a:t> </a:t>
            </a:r>
            <a:r>
              <a:rPr lang="en-US" sz="2000" dirty="0">
                <a:effectLst/>
              </a:rPr>
              <a:t>- Does the product content or the content delivered through the service tie directly to a problem or issue recognized as important by the target audience(s)? </a:t>
            </a:r>
            <a:endParaRPr lang="en-US" sz="2000" dirty="0" smtClean="0">
              <a:effectLst/>
            </a:endParaRPr>
          </a:p>
          <a:p>
            <a:pPr marL="400050" lvl="2" indent="0">
              <a:buClr>
                <a:schemeClr val="tx1"/>
              </a:buClr>
              <a:buNone/>
            </a:pPr>
            <a:endParaRPr lang="en-US" sz="2000" dirty="0" smtClean="0">
              <a:effectLst/>
            </a:endParaRPr>
          </a:p>
          <a:p>
            <a:pPr marL="742950" lvl="2" indent="-342900">
              <a:buClr>
                <a:schemeClr val="tx1"/>
              </a:buClr>
              <a:buFont typeface="Wingdings" panose="05000000000000000000" pitchFamily="2" charset="2"/>
              <a:buChar char="§"/>
            </a:pPr>
            <a:r>
              <a:rPr lang="en-US" sz="2000" b="1" u="sng" dirty="0" smtClean="0">
                <a:effectLst/>
              </a:rPr>
              <a:t>Reach</a:t>
            </a:r>
            <a:r>
              <a:rPr lang="en-US" sz="2000" dirty="0" smtClean="0">
                <a:effectLst/>
              </a:rPr>
              <a:t> – </a:t>
            </a:r>
            <a:r>
              <a:rPr lang="en-US" sz="2000" dirty="0">
                <a:effectLst/>
              </a:rPr>
              <a:t>To what extent is the product content or the content delivered through the service applicable to diverse segments of the target audience(s)?</a:t>
            </a:r>
          </a:p>
          <a:p>
            <a:pPr marL="0" indent="0">
              <a:buNone/>
            </a:pPr>
            <a:endParaRPr lang="en-US" dirty="0"/>
          </a:p>
        </p:txBody>
      </p:sp>
      <p:sp>
        <p:nvSpPr>
          <p:cNvPr id="2" name="Title 1"/>
          <p:cNvSpPr>
            <a:spLocks noGrp="1"/>
          </p:cNvSpPr>
          <p:nvPr>
            <p:ph type="title"/>
          </p:nvPr>
        </p:nvSpPr>
        <p:spPr>
          <a:xfrm>
            <a:off x="533400" y="304800"/>
            <a:ext cx="8229600" cy="1143000"/>
          </a:xfrm>
        </p:spPr>
        <p:txBody>
          <a:bodyPr/>
          <a:lstStyle/>
          <a:p>
            <a:r>
              <a:rPr lang="en-US" sz="3200" b="1" dirty="0" smtClean="0">
                <a:solidFill>
                  <a:schemeClr val="tx1"/>
                </a:solidFill>
              </a:rPr>
              <a:t>Performance Measures (cont’d)</a:t>
            </a:r>
            <a:endParaRPr lang="en-US" sz="3200" b="1" dirty="0">
              <a:solidFill>
                <a:schemeClr val="tx1"/>
              </a:solidFill>
            </a:endParaRPr>
          </a:p>
        </p:txBody>
      </p:sp>
    </p:spTree>
    <p:extLst>
      <p:ext uri="{BB962C8B-B14F-4D97-AF65-F5344CB8AC3E}">
        <p14:creationId xmlns:p14="http://schemas.microsoft.com/office/powerpoint/2010/main" val="3211656475"/>
      </p:ext>
    </p:extLst>
  </p:cSld>
  <p:clrMapOvr>
    <a:masterClrMapping/>
  </p:clrMapOvr>
  <p:timing>
    <p:tnLst>
      <p:par>
        <p:cTn id="1" dur="indefinite" restart="never" nodeType="tmRoot"/>
      </p:par>
    </p:tnLst>
  </p:timing>
</p:sld>
</file>

<file path=ppt/theme/theme1.xml><?xml version="1.0" encoding="utf-8"?>
<a:theme xmlns:a="http://schemas.openxmlformats.org/drawingml/2006/main" name="Balance">
  <a:themeElements>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fontScheme name="Balance">
      <a:majorFont>
        <a:latin typeface="Arial"/>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ea typeface="MS PGothic"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ea typeface="MS PGothic" pitchFamily="34" charset="-128"/>
          </a:defRPr>
        </a:defPPr>
      </a:lstStyle>
    </a:lnDef>
  </a:objectDefaults>
  <a:extraClrSchemeLst>
    <a:extraClrScheme>
      <a:clrScheme name="Balance 1">
        <a:dk1>
          <a:srgbClr val="663300"/>
        </a:dk1>
        <a:lt1>
          <a:srgbClr val="FFFFFF"/>
        </a:lt1>
        <a:dk2>
          <a:srgbClr val="996600"/>
        </a:dk2>
        <a:lt2>
          <a:srgbClr val="DBBD71"/>
        </a:lt2>
        <a:accent1>
          <a:srgbClr val="F8A500"/>
        </a:accent1>
        <a:accent2>
          <a:srgbClr val="808000"/>
        </a:accent2>
        <a:accent3>
          <a:srgbClr val="CAB8AA"/>
        </a:accent3>
        <a:accent4>
          <a:srgbClr val="DADADA"/>
        </a:accent4>
        <a:accent5>
          <a:srgbClr val="FBCFAA"/>
        </a:accent5>
        <a:accent6>
          <a:srgbClr val="737300"/>
        </a:accent6>
        <a:hlink>
          <a:srgbClr val="FFCC66"/>
        </a:hlink>
        <a:folHlink>
          <a:srgbClr val="CCA500"/>
        </a:folHlink>
      </a:clrScheme>
      <a:clrMap bg1="dk2" tx1="lt1" bg2="dk1" tx2="lt2" accent1="accent1" accent2="accent2" accent3="accent3" accent4="accent4" accent5="accent5" accent6="accent6" hlink="hlink" folHlink="folHlink"/>
    </a:extraClrScheme>
    <a:extraClrScheme>
      <a:clrScheme name="Balance 2">
        <a:dk1>
          <a:srgbClr val="660000"/>
        </a:dk1>
        <a:lt1>
          <a:srgbClr val="FFFFFF"/>
        </a:lt1>
        <a:dk2>
          <a:srgbClr val="800000"/>
        </a:dk2>
        <a:lt2>
          <a:srgbClr val="FFFFCC"/>
        </a:lt2>
        <a:accent1>
          <a:srgbClr val="CC6600"/>
        </a:accent1>
        <a:accent2>
          <a:srgbClr val="BE7960"/>
        </a:accent2>
        <a:accent3>
          <a:srgbClr val="C0AAAA"/>
        </a:accent3>
        <a:accent4>
          <a:srgbClr val="DADADA"/>
        </a:accent4>
        <a:accent5>
          <a:srgbClr val="E2B8AA"/>
        </a:accent5>
        <a:accent6>
          <a:srgbClr val="AC6D56"/>
        </a:accent6>
        <a:hlink>
          <a:srgbClr val="FFFF99"/>
        </a:hlink>
        <a:folHlink>
          <a:srgbClr val="E5B325"/>
        </a:folHlink>
      </a:clrScheme>
      <a:clrMap bg1="dk2" tx1="lt1" bg2="dk1" tx2="lt2" accent1="accent1" accent2="accent2" accent3="accent3" accent4="accent4" accent5="accent5" accent6="accent6" hlink="hlink" folHlink="folHlink"/>
    </a:extraClrScheme>
    <a:extraClrScheme>
      <a:clrScheme name="Balance 3">
        <a:dk1>
          <a:srgbClr val="003300"/>
        </a:dk1>
        <a:lt1>
          <a:srgbClr val="FFFFFF"/>
        </a:lt1>
        <a:dk2>
          <a:srgbClr val="4D6A2A"/>
        </a:dk2>
        <a:lt2>
          <a:srgbClr val="CCFF99"/>
        </a:lt2>
        <a:accent1>
          <a:srgbClr val="2EB62E"/>
        </a:accent1>
        <a:accent2>
          <a:srgbClr val="527C3A"/>
        </a:accent2>
        <a:accent3>
          <a:srgbClr val="B2B9AC"/>
        </a:accent3>
        <a:accent4>
          <a:srgbClr val="DADADA"/>
        </a:accent4>
        <a:accent5>
          <a:srgbClr val="ADD7AD"/>
        </a:accent5>
        <a:accent6>
          <a:srgbClr val="497034"/>
        </a:accent6>
        <a:hlink>
          <a:srgbClr val="DDD800"/>
        </a:hlink>
        <a:folHlink>
          <a:srgbClr val="009999"/>
        </a:folHlink>
      </a:clrScheme>
      <a:clrMap bg1="dk2" tx1="lt1" bg2="dk1" tx2="lt2" accent1="accent1" accent2="accent2" accent3="accent3" accent4="accent4" accent5="accent5" accent6="accent6" hlink="hlink" folHlink="folHlink"/>
    </a:extraClrScheme>
    <a:extraClrScheme>
      <a:clrScheme name="Balance 4">
        <a:dk1>
          <a:srgbClr val="005A58"/>
        </a:dk1>
        <a:lt1>
          <a:srgbClr val="FFFFFF"/>
        </a:lt1>
        <a:dk2>
          <a:srgbClr val="00716E"/>
        </a:dk2>
        <a:lt2>
          <a:srgbClr val="FFFF99"/>
        </a:lt2>
        <a:accent1>
          <a:srgbClr val="2DB3B0"/>
        </a:accent1>
        <a:accent2>
          <a:srgbClr val="6D6FC7"/>
        </a:accent2>
        <a:accent3>
          <a:srgbClr val="AABBBA"/>
        </a:accent3>
        <a:accent4>
          <a:srgbClr val="DADADA"/>
        </a:accent4>
        <a:accent5>
          <a:srgbClr val="ADD6D4"/>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alance 5">
        <a:dk1>
          <a:srgbClr val="003366"/>
        </a:dk1>
        <a:lt1>
          <a:srgbClr val="FFFFFF"/>
        </a:lt1>
        <a:dk2>
          <a:srgbClr val="2B5481"/>
        </a:dk2>
        <a:lt2>
          <a:srgbClr val="E5FFFF"/>
        </a:lt2>
        <a:accent1>
          <a:srgbClr val="336699"/>
        </a:accent1>
        <a:accent2>
          <a:srgbClr val="00B000"/>
        </a:accent2>
        <a:accent3>
          <a:srgbClr val="ACB3C1"/>
        </a:accent3>
        <a:accent4>
          <a:srgbClr val="DADADA"/>
        </a:accent4>
        <a:accent5>
          <a:srgbClr val="ADB8CA"/>
        </a:accent5>
        <a:accent6>
          <a:srgbClr val="009F00"/>
        </a:accent6>
        <a:hlink>
          <a:srgbClr val="00CCFF"/>
        </a:hlink>
        <a:folHlink>
          <a:srgbClr val="B5FFFB"/>
        </a:folHlink>
      </a:clrScheme>
      <a:clrMap bg1="dk2" tx1="lt1" bg2="dk1" tx2="lt2" accent1="accent1" accent2="accent2" accent3="accent3" accent4="accent4" accent5="accent5" accent6="accent6" hlink="hlink" folHlink="folHlink"/>
    </a:extraClrScheme>
    <a:extraClrScheme>
      <a:clrScheme name="Balance 6">
        <a:dk1>
          <a:srgbClr val="2F2D25"/>
        </a:dk1>
        <a:lt1>
          <a:srgbClr val="FFFFFF"/>
        </a:lt1>
        <a:dk2>
          <a:srgbClr val="656151"/>
        </a:dk2>
        <a:lt2>
          <a:srgbClr val="FFFFCC"/>
        </a:lt2>
        <a:accent1>
          <a:srgbClr val="818173"/>
        </a:accent1>
        <a:accent2>
          <a:srgbClr val="809EA8"/>
        </a:accent2>
        <a:accent3>
          <a:srgbClr val="B8B7B3"/>
        </a:accent3>
        <a:accent4>
          <a:srgbClr val="DADADA"/>
        </a:accent4>
        <a:accent5>
          <a:srgbClr val="C1C1BC"/>
        </a:accent5>
        <a:accent6>
          <a:srgbClr val="738F98"/>
        </a:accent6>
        <a:hlink>
          <a:srgbClr val="E2C86A"/>
        </a:hlink>
        <a:folHlink>
          <a:srgbClr val="B7B6A3"/>
        </a:folHlink>
      </a:clrScheme>
      <a:clrMap bg1="dk2" tx1="lt1" bg2="dk1" tx2="lt2" accent1="accent1" accent2="accent2" accent3="accent3" accent4="accent4" accent5="accent5" accent6="accent6" hlink="hlink" folHlink="folHlink"/>
    </a:extraClrScheme>
    <a:extraClrScheme>
      <a:clrScheme name="Balance 7">
        <a:dk1>
          <a:srgbClr val="B4AF80"/>
        </a:dk1>
        <a:lt1>
          <a:srgbClr val="FFFFFF"/>
        </a:lt1>
        <a:dk2>
          <a:srgbClr val="C8C6A2"/>
        </a:dk2>
        <a:lt2>
          <a:srgbClr val="827F4C"/>
        </a:lt2>
        <a:accent1>
          <a:srgbClr val="7C784E"/>
        </a:accent1>
        <a:accent2>
          <a:srgbClr val="A2A4AC"/>
        </a:accent2>
        <a:accent3>
          <a:srgbClr val="E0DFCE"/>
        </a:accent3>
        <a:accent4>
          <a:srgbClr val="DADADA"/>
        </a:accent4>
        <a:accent5>
          <a:srgbClr val="BFBEB2"/>
        </a:accent5>
        <a:accent6>
          <a:srgbClr val="92949B"/>
        </a:accent6>
        <a:hlink>
          <a:srgbClr val="33CCCC"/>
        </a:hlink>
        <a:folHlink>
          <a:srgbClr val="009999"/>
        </a:folHlink>
      </a:clrScheme>
      <a:clrMap bg1="dk2" tx1="lt1" bg2="dk1" tx2="lt2" accent1="accent1" accent2="accent2" accent3="accent3" accent4="accent4" accent5="accent5" accent6="accent6" hlink="hlink" folHlink="folHlink"/>
    </a:extraClrScheme>
    <a:extraClrScheme>
      <a:clrScheme name="Balance 8">
        <a:dk1>
          <a:srgbClr val="000000"/>
        </a:dk1>
        <a:lt1>
          <a:srgbClr val="DDDDDD"/>
        </a:lt1>
        <a:dk2>
          <a:srgbClr val="000000"/>
        </a:dk2>
        <a:lt2>
          <a:srgbClr val="B8B7D1"/>
        </a:lt2>
        <a:accent1>
          <a:srgbClr val="F1F0F4"/>
        </a:accent1>
        <a:accent2>
          <a:srgbClr val="C1BCFC"/>
        </a:accent2>
        <a:accent3>
          <a:srgbClr val="EBEBEB"/>
        </a:accent3>
        <a:accent4>
          <a:srgbClr val="000000"/>
        </a:accent4>
        <a:accent5>
          <a:srgbClr val="F7F6F8"/>
        </a:accent5>
        <a:accent6>
          <a:srgbClr val="AFAAE4"/>
        </a:accent6>
        <a:hlink>
          <a:srgbClr val="5454C6"/>
        </a:hlink>
        <a:folHlink>
          <a:srgbClr val="6A6F86"/>
        </a:folHlink>
      </a:clrScheme>
      <a:clrMap bg1="lt1" tx1="dk1" bg2="lt2" tx2="dk2" accent1="accent1" accent2="accent2" accent3="accent3" accent4="accent4" accent5="accent5" accent6="accent6" hlink="hlink" folHlink="folHlink"/>
    </a:extraClrScheme>
    <a:extraClrScheme>
      <a:clrScheme name="Balance 9">
        <a:dk1>
          <a:srgbClr val="000000"/>
        </a:dk1>
        <a:lt1>
          <a:srgbClr val="FFFFFF"/>
        </a:lt1>
        <a:dk2>
          <a:srgbClr val="00A29E"/>
        </a:dk2>
        <a:lt2>
          <a:srgbClr val="CBCBCB"/>
        </a:lt2>
        <a:accent1>
          <a:srgbClr val="E5E5FF"/>
        </a:accent1>
        <a:accent2>
          <a:srgbClr val="79CD6B"/>
        </a:accent2>
        <a:accent3>
          <a:srgbClr val="FFFFFF"/>
        </a:accent3>
        <a:accent4>
          <a:srgbClr val="000000"/>
        </a:accent4>
        <a:accent5>
          <a:srgbClr val="F0F0FF"/>
        </a:accent5>
        <a:accent6>
          <a:srgbClr val="6DBA60"/>
        </a:accent6>
        <a:hlink>
          <a:srgbClr val="4477DE"/>
        </a:hlink>
        <a:folHlink>
          <a:srgbClr val="65498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84.327.AnnualandProgramPerformanceMeasures Final PPt.Feb2013</Template>
  <TotalTime>5915</TotalTime>
  <Words>1417</Words>
  <Application>Microsoft Office PowerPoint</Application>
  <PresentationFormat>On-screen Show (4:3)</PresentationFormat>
  <Paragraphs>177</Paragraphs>
  <Slides>23</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23</vt:i4>
      </vt:variant>
    </vt:vector>
  </HeadingPairs>
  <TitlesOfParts>
    <vt:vector size="31" baseType="lpstr">
      <vt:lpstr>MS PGothic</vt:lpstr>
      <vt:lpstr>MS PGothic</vt:lpstr>
      <vt:lpstr>Arial</vt:lpstr>
      <vt:lpstr>Bookman Old Style</vt:lpstr>
      <vt:lpstr>Calibri</vt:lpstr>
      <vt:lpstr>Tahoma</vt:lpstr>
      <vt:lpstr>Wingdings</vt:lpstr>
      <vt:lpstr>Balance</vt:lpstr>
      <vt:lpstr>   Educational Technology, Media, and Materials Program FY 2016 GPRA Performance Measures Briefing</vt:lpstr>
      <vt:lpstr>Briefing Objectives</vt:lpstr>
      <vt:lpstr> ETechM2 Program  GPRA Performance Measures Requirements </vt:lpstr>
      <vt:lpstr>Government Performance and Results Act (GPRA)</vt:lpstr>
      <vt:lpstr>ETechM2 Program Goals and Objectives</vt:lpstr>
      <vt:lpstr>ETechM2 Program Measures</vt:lpstr>
      <vt:lpstr> Development, demonstration,  and use of-- </vt:lpstr>
      <vt:lpstr>ETechM2 Program  Performance Measures Criteria</vt:lpstr>
      <vt:lpstr>Performance Measures (cont’d)</vt:lpstr>
      <vt:lpstr>Performance Measures (cont’d)</vt:lpstr>
      <vt:lpstr>Performance Measures (cont’d)</vt:lpstr>
      <vt:lpstr>Performance Measures (cont’d)</vt:lpstr>
      <vt:lpstr>Overview of data collection, analysis, and  reporting processes</vt:lpstr>
      <vt:lpstr>Collection Methodology</vt:lpstr>
      <vt:lpstr>Collection Methodology (cont’d)</vt:lpstr>
      <vt:lpstr>Collection Methodology (cont’d)</vt:lpstr>
      <vt:lpstr>Description Guides</vt:lpstr>
      <vt:lpstr>Data Analysis</vt:lpstr>
      <vt:lpstr>Data Analysis (cont’d)</vt:lpstr>
      <vt:lpstr>GPRA Data Reporting</vt:lpstr>
      <vt:lpstr> ETechM2 Program Performance GPRA Data Reporting </vt:lpstr>
      <vt:lpstr>QUESTIONS ????</vt:lpstr>
      <vt:lpstr> Note of Thanks </vt:lpstr>
    </vt:vector>
  </TitlesOfParts>
  <Company>U.S.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Performance Measures for the OSEP Parent Program</dc:title>
  <dc:creator>Carmen Sanchez</dc:creator>
  <cp:lastModifiedBy>Reed, Jennifer</cp:lastModifiedBy>
  <cp:revision>363</cp:revision>
  <cp:lastPrinted>2017-03-09T13:51:15Z</cp:lastPrinted>
  <dcterms:created xsi:type="dcterms:W3CDTF">2009-12-31T19:18:11Z</dcterms:created>
  <dcterms:modified xsi:type="dcterms:W3CDTF">2017-04-18T21:13:13Z</dcterms:modified>
</cp:coreProperties>
</file>